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426.xml" ContentType="application/vnd.openxmlformats-officedocument.presentationml.slide+xml"/>
  <Override PartName="/ppt/slides/slide473.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549.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388.xml" ContentType="application/vnd.openxmlformats-officedocument.presentationml.slide+xml"/>
  <Override PartName="/ppt/slides/slide404.xml" ContentType="application/vnd.openxmlformats-officedocument.presentationml.slide+xml"/>
  <Override PartName="/ppt/slides/slide451.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s/slide527.xml" ContentType="application/vnd.openxmlformats-officedocument.presentationml.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slides/slide505.xml" ContentType="application/vnd.openxmlformats-officedocument.presentationml.slide+xml"/>
  <Override PartName="/ppt/slides/slide158.xml" ContentType="application/vnd.openxmlformats-officedocument.presentationml.slide+xml"/>
  <Override PartName="/ppt/slides/slide344.xml" ContentType="application/vnd.openxmlformats-officedocument.presentationml.slide+xml"/>
  <Override PartName="/ppt/slides/slide391.xml" ContentType="application/vnd.openxmlformats-officedocument.presentationml.slide+xml"/>
  <Override PartName="/ppt/slides/slide48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467.xml" ContentType="application/vnd.openxmlformats-officedocument.presentationml.slide+xml"/>
  <Override PartName="/ppt/slides/slide530.xml" ContentType="application/vnd.openxmlformats-officedocument.presentationml.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Override PartName="/ppt/slides/slide445.xml" ContentType="application/vnd.openxmlformats-officedocument.presentationml.slide+xml"/>
  <Override PartName="/ppt/slides/slide492.xml" ContentType="application/vnd.openxmlformats-officedocument.presentationml.slide+xml"/>
  <Override PartName="/ppt/slides/slide237.xml" ContentType="application/vnd.openxmlformats-officedocument.presentationml.slide+xml"/>
  <Override PartName="/ppt/slides/slide284.xml" ContentType="application/vnd.openxmlformats-officedocument.presentationml.slide+xml"/>
  <Override PartName="/ppt/slides/slide423.xml" ContentType="application/vnd.openxmlformats-officedocument.presentationml.slide+xml"/>
  <Override PartName="/ppt/slides/slide470.xml" ContentType="application/vnd.openxmlformats-officedocument.presentationml.slide+xml"/>
  <Override PartName="/ppt/theme/theme2.xml" ContentType="application/vnd.openxmlformats-officedocument.them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slides/slide22.xml" ContentType="application/vnd.openxmlformats-officedocument.presentationml.slide+xml"/>
  <Override PartName="/ppt/slides/slide199.xml" ContentType="application/vnd.openxmlformats-officedocument.presentationml.slide+xml"/>
  <Override PartName="/ppt/slides/slide401.xml" ContentType="application/vnd.openxmlformats-officedocument.presentationml.slide+xml"/>
  <Override PartName="/ppt/slides/slide546.xml" ContentType="application/vnd.openxmlformats-officedocument.presentationml.slide+xml"/>
  <Override PartName="/ppt/slides/slide240.xml" ContentType="application/vnd.openxmlformats-officedocument.presentationml.slide+xml"/>
  <Override PartName="/ppt/slides/slide338.xml" ContentType="application/vnd.openxmlformats-officedocument.presentationml.slide+xml"/>
  <Override PartName="/ppt/slides/slide385.xml" ContentType="application/vnd.openxmlformats-officedocument.presentationml.slide+xml"/>
  <Override PartName="/ppt/slides/slide524.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439.xml" ContentType="application/vnd.openxmlformats-officedocument.presentationml.slide+xml"/>
  <Override PartName="/ppt/slides/slide486.xml" ContentType="application/vnd.openxmlformats-officedocument.presentationml.slide+xml"/>
  <Override PartName="/ppt/slides/slide502.xml" ContentType="application/vnd.openxmlformats-officedocument.presentationml.slide+xml"/>
  <Override PartName="/ppt/slides/slide278.xml" ContentType="application/vnd.openxmlformats-officedocument.presentationml.slide+xml"/>
  <Override PartName="/ppt/slides/slide34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417.xml" ContentType="application/vnd.openxmlformats-officedocument.presentationml.slide+xml"/>
  <Override PartName="/ppt/slides/slide46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s/slide442.xml" ContentType="application/vnd.openxmlformats-officedocument.presentationml.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slides/slide379.xml" ContentType="application/vnd.openxmlformats-officedocument.presentationml.slide+xml"/>
  <Override PartName="/ppt/slides/slide41.xml" ContentType="application/vnd.openxmlformats-officedocument.presentationml.slide+xml"/>
  <Override PartName="/ppt/slides/slide357.xml" ContentType="application/vnd.openxmlformats-officedocument.presentationml.slide+xml"/>
  <Override PartName="/ppt/slides/slide420.xml" ContentType="application/vnd.openxmlformats-officedocument.presentationml.slide+xml"/>
  <Override PartName="/ppt/slides/slide518.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543.xml" ContentType="application/vnd.openxmlformats-officedocument.presentationml.slide+xml"/>
  <Override PartName="/ppt/slides/slide335.xml" ContentType="application/vnd.openxmlformats-officedocument.presentationml.slide+xml"/>
  <Override PartName="/ppt/slides/slide382.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458.xml" ContentType="application/vnd.openxmlformats-officedocument.presentationml.slide+xml"/>
  <Override PartName="/ppt/slides/slide521.xml" ContentType="application/vnd.openxmlformats-officedocument.presentationml.slide+xml"/>
  <Override PartName="/ppt/slides/slide7.xml" ContentType="application/vnd.openxmlformats-officedocument.presentationml.slide+xml"/>
  <Override PartName="/ppt/slides/slide297.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Layouts/slideLayout9.xml" ContentType="application/vnd.openxmlformats-officedocument.presentationml.slideLayout+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slides/slide436.xml" ContentType="application/vnd.openxmlformats-officedocument.presentationml.slide+xml"/>
  <Override PartName="/ppt/slides/slide483.xml" ContentType="application/vnd.openxmlformats-officedocument.presentationml.slide+xml"/>
  <Override PartName="/ppt/notesSlides/notesSlide1.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slides/slide275.xml" ContentType="application/vnd.openxmlformats-officedocument.presentationml.slide+xml"/>
  <Override PartName="/ppt/slides/slide414.xml" ContentType="application/vnd.openxmlformats-officedocument.presentationml.slide+xml"/>
  <Override PartName="/ppt/slides/slide461.xml" ContentType="application/vnd.openxmlformats-officedocument.presentationml.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398.xml" ContentType="application/vnd.openxmlformats-officedocument.presentationml.slide+xml"/>
  <Override PartName="/ppt/slides/slide537.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slides/slide168.xml" ContentType="application/vnd.openxmlformats-officedocument.presentationml.slide+xml"/>
  <Override PartName="/ppt/slides/slide231.xml" ContentType="application/vnd.openxmlformats-officedocument.presentationml.slide+xml"/>
  <Override PartName="/ppt/slides/slide515.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499.xml" ContentType="application/vnd.openxmlformats-officedocument.presentationml.slide+xml"/>
  <Override PartName="/ppt/slides/slide540.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477.xml" ContentType="application/vnd.openxmlformats-officedocument.presentationml.slide+xml"/>
  <Override PartName="/ppt/slides/slide124.xml" ContentType="application/vnd.openxmlformats-officedocument.presentationml.slide+xml"/>
  <Override PartName="/ppt/slides/slide171.xml" ContentType="application/vnd.openxmlformats-officedocument.presentationml.slide+xml"/>
  <Override PartName="/ppt/slides/slide2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08.xml" ContentType="application/vnd.openxmlformats-officedocument.presentationml.slide+xml"/>
  <Override PartName="/ppt/slides/slide444.xml" ContentType="application/vnd.openxmlformats-officedocument.presentationml.slide+xml"/>
  <Override PartName="/ppt/slides/slide455.xml" ContentType="application/vnd.openxmlformats-officedocument.presentationml.slide+xml"/>
  <Override PartName="/ppt/slides/slide491.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s/slide433.xml" ContentType="application/vnd.openxmlformats-officedocument.presentationml.slide+xml"/>
  <Override PartName="/ppt/slides/slide480.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slides/slide422.xml" ContentType="application/vnd.openxmlformats-officedocument.presentationml.slide+xml"/>
  <Override PartName="/ppt/slides/slide509.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slides/slide395.xml" ContentType="application/vnd.openxmlformats-officedocument.presentationml.slide+xml"/>
  <Override PartName="/ppt/slides/slide400.xml" ContentType="application/vnd.openxmlformats-officedocument.presentationml.slide+xml"/>
  <Override PartName="/ppt/slides/slide411.xml" ContentType="application/vnd.openxmlformats-officedocument.presentationml.slide+xml"/>
  <Override PartName="/ppt/slides/slide545.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slides/slide534.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slides/slide512.xml" ContentType="application/vnd.openxmlformats-officedocument.presentationml.slide+xml"/>
  <Override PartName="/ppt/slides/slide523.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449.xml" ContentType="application/vnd.openxmlformats-officedocument.presentationml.slide+xml"/>
  <Override PartName="/ppt/slides/slide496.xml" ContentType="application/vnd.openxmlformats-officedocument.presentationml.slide+xml"/>
  <Override PartName="/ppt/slides/slide501.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slides/slide438.xml" ContentType="application/vnd.openxmlformats-officedocument.presentationml.slide+xml"/>
  <Override PartName="/ppt/slides/slide485.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416.xml" ContentType="application/vnd.openxmlformats-officedocument.presentationml.slide+xml"/>
  <Override PartName="/ppt/slides/slide427.xml" ContentType="application/vnd.openxmlformats-officedocument.presentationml.slide+xml"/>
  <Override PartName="/ppt/slides/slide463.xml" ContentType="application/vnd.openxmlformats-officedocument.presentationml.slide+xml"/>
  <Override PartName="/ppt/slides/slide474.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slides/slide405.xml" ContentType="application/vnd.openxmlformats-officedocument.presentationml.slide+xml"/>
  <Override PartName="/ppt/slides/slide452.xml" ContentType="application/vnd.openxmlformats-officedocument.presentationml.slide+xml"/>
  <Override PartName="/ppt/slides/slide539.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78.xml" ContentType="application/vnd.openxmlformats-officedocument.presentationml.slide+xml"/>
  <Override PartName="/ppt/slides/slide389.xml" ContentType="application/vnd.openxmlformats-officedocument.presentationml.slide+xml"/>
  <Override PartName="/ppt/slides/slide441.xml" ContentType="application/vnd.openxmlformats-officedocument.presentationml.slide+xml"/>
  <Override PartName="/ppt/slides/slide528.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slides/slide430.xml" ContentType="application/vnd.openxmlformats-officedocument.presentationml.slide+xml"/>
  <Override PartName="/ppt/slides/slide517.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50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slides/slide392.xml" ContentType="application/vnd.openxmlformats-officedocument.presentationml.slide+xml"/>
  <Override PartName="/ppt/slides/slide479.xml" ContentType="application/vnd.openxmlformats-officedocument.presentationml.slide+xml"/>
  <Override PartName="/ppt/slides/slide531.xml" ContentType="application/vnd.openxmlformats-officedocument.presentationml.slide+xml"/>
  <Override PartName="/ppt/slides/slide542.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381.xml" ContentType="application/vnd.openxmlformats-officedocument.presentationml.slide+xml"/>
  <Override PartName="/ppt/slides/slide468.xml" ContentType="application/vnd.openxmlformats-officedocument.presentationml.slide+xml"/>
  <Override PartName="/ppt/slides/slide520.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slides/slide446.xml" ContentType="application/vnd.openxmlformats-officedocument.presentationml.slide+xml"/>
  <Override PartName="/ppt/slides/slide457.xml" ContentType="application/vnd.openxmlformats-officedocument.presentationml.slide+xml"/>
  <Override PartName="/ppt/slides/slide493.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s/slide435.xml" ContentType="application/vnd.openxmlformats-officedocument.presentationml.slide+xml"/>
  <Override PartName="/ppt/slides/slide48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424.xml" ContentType="application/vnd.openxmlformats-officedocument.presentationml.slide+xml"/>
  <Override PartName="/ppt/slides/slide471.xml" ContentType="application/vnd.openxmlformats-officedocument.presentationml.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s/slide397.xml" ContentType="application/vnd.openxmlformats-officedocument.presentationml.slide+xml"/>
  <Override PartName="/ppt/slides/slide402.xml" ContentType="application/vnd.openxmlformats-officedocument.presentationml.slide+xml"/>
  <Override PartName="/ppt/slides/slide413.xml" ContentType="application/vnd.openxmlformats-officedocument.presentationml.slide+xml"/>
  <Override PartName="/ppt/slides/slide460.xml" ContentType="application/vnd.openxmlformats-officedocument.presentationml.slide+xml"/>
  <Override PartName="/ppt/slides/slide547.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slides/slide536.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s/slide514.xml" ContentType="application/vnd.openxmlformats-officedocument.presentationml.slide+xml"/>
  <Override PartName="/ppt/slides/slide525.xml" ContentType="application/vnd.openxmlformats-officedocument.presentationml.slide+xml"/>
  <Override PartName="/ppt/slideLayouts/slideLayout11.xml" ContentType="application/vnd.openxmlformats-officedocument.presentationml.slideLayout+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498.xml" ContentType="application/vnd.openxmlformats-officedocument.presentationml.slide+xml"/>
  <Override PartName="/ppt/slides/slide503.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487.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418.xml" ContentType="application/vnd.openxmlformats-officedocument.presentationml.slide+xml"/>
  <Override PartName="/ppt/slides/slide429.xml" ContentType="application/vnd.openxmlformats-officedocument.presentationml.slide+xml"/>
  <Override PartName="/ppt/slides/slide465.xml" ContentType="application/vnd.openxmlformats-officedocument.presentationml.slide+xml"/>
  <Override PartName="/ppt/slides/slide476.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407.xml" ContentType="application/vnd.openxmlformats-officedocument.presentationml.slide+xml"/>
  <Override PartName="/ppt/slides/slide45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s/slide443.xml" ContentType="application/vnd.openxmlformats-officedocument.presentationml.slide+xml"/>
  <Override PartName="/ppt/slides/slide490.xml" ContentType="application/vnd.openxmlformats-officedocument.presentationml.slide+xml"/>
  <Override PartName="/ppt/slideLayouts/slideLayout5.xml" ContentType="application/vnd.openxmlformats-officedocument.presentationml.slideLayout+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Override PartName="/ppt/slides/slide421.xml" ContentType="application/vnd.openxmlformats-officedocument.presentationml.slide+xml"/>
  <Override PartName="/ppt/slides/slide432.xml" ContentType="application/vnd.openxmlformats-officedocument.presentationml.slide+xml"/>
  <Override PartName="/ppt/slides/slide519.xml" ContentType="application/vnd.openxmlformats-officedocument.presentationml.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410.xml" ContentType="application/vnd.openxmlformats-officedocument.presentationml.slide+xml"/>
  <Override PartName="/ppt/slides/slide508.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394.xml" ContentType="application/vnd.openxmlformats-officedocument.presentationml.slide+xml"/>
  <Override PartName="/ppt/slides/slide533.xml" ContentType="application/vnd.openxmlformats-officedocument.presentationml.slide+xml"/>
  <Override PartName="/ppt/slides/slide544.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slides/slide522.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448.xml" ContentType="application/vnd.openxmlformats-officedocument.presentationml.slide+xml"/>
  <Override PartName="/ppt/slides/slide459.xml" ContentType="application/vnd.openxmlformats-officedocument.presentationml.slide+xml"/>
  <Override PartName="/ppt/slides/slide495.xml" ContentType="application/vnd.openxmlformats-officedocument.presentationml.slide+xml"/>
  <Override PartName="/ppt/slides/slide51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437.xml" ContentType="application/vnd.openxmlformats-officedocument.presentationml.slide+xml"/>
  <Override PartName="/ppt/slides/slide484.xml" ContentType="application/vnd.openxmlformats-officedocument.presentationml.slide+xml"/>
  <Override PartName="/ppt/slides/slide500.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399.xml" ContentType="application/vnd.openxmlformats-officedocument.presentationml.slide+xml"/>
  <Override PartName="/ppt/slides/slide415.xml" ContentType="application/vnd.openxmlformats-officedocument.presentationml.slide+xml"/>
  <Override PartName="/ppt/slides/slide46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440.xml" ContentType="application/vnd.openxmlformats-officedocument.presentationml.slide+xml"/>
  <Override PartName="/ppt/slides/slide538.xml" ContentType="application/vnd.openxmlformats-officedocument.presentationml.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slides/slide516.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541.xml" ContentType="application/vnd.openxmlformats-officedocument.presentationml.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478.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409.xml" ContentType="application/vnd.openxmlformats-officedocument.presentationml.slide+xml"/>
  <Override PartName="/ppt/slides/slide456.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434.xml" ContentType="application/vnd.openxmlformats-officedocument.presentationml.slide+xml"/>
  <Override PartName="/ppt/slides/slide481.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slides/slide412.xml" ContentType="application/vnd.openxmlformats-officedocument.presentationml.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slides/slide396.xml" ContentType="application/vnd.openxmlformats-officedocument.presentationml.slide+xml"/>
  <Override PartName="/ppt/slides/slide535.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slides/slide374.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513.xml" ContentType="application/vnd.openxmlformats-officedocument.presentationml.slide+xml"/>
  <Override PartName="/ppt/slideLayouts/slideLayout10.xml" ContentType="application/vnd.openxmlformats-officedocument.presentationml.slideLayout+xml"/>
  <Override PartName="/ppt/slides/slide305.xml" ContentType="application/vnd.openxmlformats-officedocument.presentationml.slide+xml"/>
  <Override PartName="/ppt/slides/slide352.xml" ContentType="application/vnd.openxmlformats-officedocument.presentationml.slide+xml"/>
  <Override PartName="/ppt/slides/slide497.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428.xml" ContentType="application/vnd.openxmlformats-officedocument.presentationml.slide+xml"/>
  <Override PartName="/ppt/slides/slide475.xml" ContentType="application/vnd.openxmlformats-officedocument.presentationml.slide+xml"/>
  <Override PartName="/ppt/slides/slide122.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406.xml" ContentType="application/vnd.openxmlformats-officedocument.presentationml.slide+xml"/>
  <Override PartName="/ppt/slides/slide453.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slides/slide431.xml" ContentType="application/vnd.openxmlformats-officedocument.presentationml.slide+xml"/>
  <Override PartName="/ppt/slides/slide529.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68.xml" ContentType="application/vnd.openxmlformats-officedocument.presentationml.slide+xml"/>
  <Override PartName="/ppt/slides/slide507.xml" ContentType="application/vnd.openxmlformats-officedocument.presentationml.slide+xml"/>
  <Override PartName="/ppt/slides/slide30.xml" ContentType="application/vnd.openxmlformats-officedocument.presentationml.slide+xml"/>
  <Override PartName="/ppt/slides/slide346.xml" ContentType="application/vnd.openxmlformats-officedocument.presentationml.slide+xml"/>
  <Override PartName="/ppt/slides/slide393.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469.xml" ContentType="application/vnd.openxmlformats-officedocument.presentationml.slide+xml"/>
  <Override PartName="/ppt/slides/slide532.xml" ContentType="application/vnd.openxmlformats-officedocument.presentationml.slide+xml"/>
  <Override PartName="/ppt/slides/slide324.xml" ContentType="application/vnd.openxmlformats-officedocument.presentationml.slide+xml"/>
  <Override PartName="/ppt/slides/slide371.xml" ContentType="application/vnd.openxmlformats-officedocument.presentationml.slide+xml"/>
  <Override PartName="/ppt/slides/slide510.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302.xml" ContentType="application/vnd.openxmlformats-officedocument.presentationml.slide+xml"/>
  <Override PartName="/ppt/slides/slide447.xml" ContentType="application/vnd.openxmlformats-officedocument.presentationml.slide+xml"/>
  <Override PartName="/ppt/slides/slide494.xml" ContentType="application/vnd.openxmlformats-officedocument.presentationml.slide+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25.xml" ContentType="application/vnd.openxmlformats-officedocument.presentationml.slide+xml"/>
  <Override PartName="/ppt/slides/slide472.xml" ContentType="application/vnd.openxmlformats-officedocument.presentationml.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slides/slide24.xml" ContentType="application/vnd.openxmlformats-officedocument.presentationml.slide+xml"/>
  <Override PartName="/ppt/slides/slide71.xml" ContentType="application/vnd.openxmlformats-officedocument.presentationml.slide+xml"/>
  <Override PartName="/ppt/slides/slide403.xml" ContentType="application/vnd.openxmlformats-officedocument.presentationml.slide+xml"/>
  <Override PartName="/ppt/slides/slide450.xml" ContentType="application/vnd.openxmlformats-officedocument.presentationml.slide+xml"/>
  <Override PartName="/ppt/slides/slide548.xml" ContentType="application/vnd.openxmlformats-officedocument.presentationml.slide+xml"/>
  <Override PartName="/ppt/slides/slide242.xml" ContentType="application/vnd.openxmlformats-officedocument.presentationml.slide+xml"/>
  <Override PartName="/ppt/slides/slide387.xml" ContentType="application/vnd.openxmlformats-officedocument.presentationml.slide+xml"/>
  <Override PartName="/ppt/slides/slide526.xml" ContentType="application/vnd.openxmlformats-officedocument.presentationml.slide+xml"/>
  <Override PartName="/ppt/slideLayouts/slideLayout1.xml" ContentType="application/vnd.openxmlformats-officedocument.presentationml.slideLayout+xml"/>
  <Override PartName="/ppt/slides/slide179.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488.xml" ContentType="application/vnd.openxmlformats-officedocument.presentationml.slide+xml"/>
  <Override PartName="/ppt/slides/slide504.xml" ContentType="application/vnd.openxmlformats-officedocument.presentationml.slide+xml"/>
  <Override PartName="/ppt/slides/slide343.xml" ContentType="application/vnd.openxmlformats-officedocument.presentationml.slide+xml"/>
  <Override PartName="/ppt/slides/slide390.xml" ContentType="application/vnd.openxmlformats-officedocument.presentationml.slide+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slides/slide321.xml" ContentType="application/vnd.openxmlformats-officedocument.presentationml.slide+xml"/>
  <Override PartName="/ppt/slides/slide419.xml" ContentType="application/vnd.openxmlformats-officedocument.presentationml.slide+xml"/>
  <Override PartName="/ppt/slides/slide466.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1"/>
  </p:notesMasterIdLst>
  <p:sldIdLst>
    <p:sldId id="891" r:id="rId2"/>
    <p:sldId id="256" r:id="rId3"/>
    <p:sldId id="823" r:id="rId4"/>
    <p:sldId id="890" r:id="rId5"/>
    <p:sldId id="822" r:id="rId6"/>
    <p:sldId id="324" r:id="rId7"/>
    <p:sldId id="257" r:id="rId8"/>
    <p:sldId id="258" r:id="rId9"/>
    <p:sldId id="259" r:id="rId10"/>
    <p:sldId id="260" r:id="rId11"/>
    <p:sldId id="261" r:id="rId12"/>
    <p:sldId id="262" r:id="rId13"/>
    <p:sldId id="263" r:id="rId14"/>
    <p:sldId id="264" r:id="rId15"/>
    <p:sldId id="266" r:id="rId16"/>
    <p:sldId id="779" r:id="rId17"/>
    <p:sldId id="269" r:id="rId18"/>
    <p:sldId id="270" r:id="rId19"/>
    <p:sldId id="271" r:id="rId20"/>
    <p:sldId id="272" r:id="rId21"/>
    <p:sldId id="273" r:id="rId22"/>
    <p:sldId id="274" r:id="rId23"/>
    <p:sldId id="275" r:id="rId24"/>
    <p:sldId id="276" r:id="rId25"/>
    <p:sldId id="277" r:id="rId26"/>
    <p:sldId id="782" r:id="rId27"/>
    <p:sldId id="278" r:id="rId28"/>
    <p:sldId id="279" r:id="rId29"/>
    <p:sldId id="280" r:id="rId30"/>
    <p:sldId id="281" r:id="rId31"/>
    <p:sldId id="317" r:id="rId32"/>
    <p:sldId id="282" r:id="rId33"/>
    <p:sldId id="318" r:id="rId34"/>
    <p:sldId id="783" r:id="rId35"/>
    <p:sldId id="321" r:id="rId36"/>
    <p:sldId id="322" r:id="rId37"/>
    <p:sldId id="323" r:id="rId38"/>
    <p:sldId id="319" r:id="rId39"/>
    <p:sldId id="283" r:id="rId40"/>
    <p:sldId id="825" r:id="rId41"/>
    <p:sldId id="801" r:id="rId42"/>
    <p:sldId id="824" r:id="rId43"/>
    <p:sldId id="284" r:id="rId44"/>
    <p:sldId id="286" r:id="rId45"/>
    <p:sldId id="287" r:id="rId46"/>
    <p:sldId id="288" r:id="rId47"/>
    <p:sldId id="289" r:id="rId48"/>
    <p:sldId id="290" r:id="rId49"/>
    <p:sldId id="291" r:id="rId50"/>
    <p:sldId id="292" r:id="rId51"/>
    <p:sldId id="293" r:id="rId52"/>
    <p:sldId id="295" r:id="rId53"/>
    <p:sldId id="297" r:id="rId54"/>
    <p:sldId id="298" r:id="rId55"/>
    <p:sldId id="299" r:id="rId56"/>
    <p:sldId id="300" r:id="rId57"/>
    <p:sldId id="301" r:id="rId58"/>
    <p:sldId id="302" r:id="rId59"/>
    <p:sldId id="303" r:id="rId60"/>
    <p:sldId id="305" r:id="rId61"/>
    <p:sldId id="307" r:id="rId62"/>
    <p:sldId id="308" r:id="rId63"/>
    <p:sldId id="309" r:id="rId64"/>
    <p:sldId id="310" r:id="rId65"/>
    <p:sldId id="311" r:id="rId66"/>
    <p:sldId id="312" r:id="rId67"/>
    <p:sldId id="313" r:id="rId68"/>
    <p:sldId id="314" r:id="rId69"/>
    <p:sldId id="315" r:id="rId70"/>
    <p:sldId id="325" r:id="rId71"/>
    <p:sldId id="326" r:id="rId72"/>
    <p:sldId id="826" r:id="rId73"/>
    <p:sldId id="327" r:id="rId74"/>
    <p:sldId id="328" r:id="rId75"/>
    <p:sldId id="329" r:id="rId76"/>
    <p:sldId id="330" r:id="rId77"/>
    <p:sldId id="331" r:id="rId78"/>
    <p:sldId id="332" r:id="rId79"/>
    <p:sldId id="802" r:id="rId80"/>
    <p:sldId id="333" r:id="rId81"/>
    <p:sldId id="334" r:id="rId82"/>
    <p:sldId id="335" r:id="rId83"/>
    <p:sldId id="336" r:id="rId84"/>
    <p:sldId id="338" r:id="rId85"/>
    <p:sldId id="339" r:id="rId86"/>
    <p:sldId id="340" r:id="rId87"/>
    <p:sldId id="341" r:id="rId88"/>
    <p:sldId id="342" r:id="rId89"/>
    <p:sldId id="850" r:id="rId90"/>
    <p:sldId id="343" r:id="rId91"/>
    <p:sldId id="344" r:id="rId92"/>
    <p:sldId id="345" r:id="rId93"/>
    <p:sldId id="346" r:id="rId94"/>
    <p:sldId id="348" r:id="rId95"/>
    <p:sldId id="349" r:id="rId96"/>
    <p:sldId id="350" r:id="rId97"/>
    <p:sldId id="351" r:id="rId98"/>
    <p:sldId id="353" r:id="rId99"/>
    <p:sldId id="354" r:id="rId100"/>
    <p:sldId id="813" r:id="rId101"/>
    <p:sldId id="359" r:id="rId102"/>
    <p:sldId id="360" r:id="rId103"/>
    <p:sldId id="361" r:id="rId104"/>
    <p:sldId id="362" r:id="rId105"/>
    <p:sldId id="363" r:id="rId106"/>
    <p:sldId id="364" r:id="rId107"/>
    <p:sldId id="365" r:id="rId108"/>
    <p:sldId id="366" r:id="rId109"/>
    <p:sldId id="367" r:id="rId110"/>
    <p:sldId id="368" r:id="rId111"/>
    <p:sldId id="369" r:id="rId112"/>
    <p:sldId id="827"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877" r:id="rId131"/>
    <p:sldId id="387" r:id="rId132"/>
    <p:sldId id="391" r:id="rId133"/>
    <p:sldId id="394" r:id="rId134"/>
    <p:sldId id="395" r:id="rId135"/>
    <p:sldId id="396" r:id="rId136"/>
    <p:sldId id="397" r:id="rId137"/>
    <p:sldId id="398" r:id="rId138"/>
    <p:sldId id="399" r:id="rId139"/>
    <p:sldId id="851" r:id="rId140"/>
    <p:sldId id="829" r:id="rId141"/>
    <p:sldId id="878" r:id="rId142"/>
    <p:sldId id="879" r:id="rId143"/>
    <p:sldId id="400" r:id="rId144"/>
    <p:sldId id="401" r:id="rId145"/>
    <p:sldId id="402" r:id="rId146"/>
    <p:sldId id="403" r:id="rId147"/>
    <p:sldId id="404" r:id="rId148"/>
    <p:sldId id="405" r:id="rId149"/>
    <p:sldId id="406" r:id="rId150"/>
    <p:sldId id="407" r:id="rId151"/>
    <p:sldId id="408" r:id="rId152"/>
    <p:sldId id="409" r:id="rId153"/>
    <p:sldId id="410" r:id="rId154"/>
    <p:sldId id="411" r:id="rId155"/>
    <p:sldId id="412" r:id="rId156"/>
    <p:sldId id="413" r:id="rId157"/>
    <p:sldId id="414" r:id="rId158"/>
    <p:sldId id="415" r:id="rId159"/>
    <p:sldId id="416" r:id="rId160"/>
    <p:sldId id="417" r:id="rId161"/>
    <p:sldId id="418" r:id="rId162"/>
    <p:sldId id="419" r:id="rId163"/>
    <p:sldId id="420" r:id="rId164"/>
    <p:sldId id="421" r:id="rId165"/>
    <p:sldId id="422" r:id="rId166"/>
    <p:sldId id="423" r:id="rId167"/>
    <p:sldId id="424" r:id="rId168"/>
    <p:sldId id="426" r:id="rId169"/>
    <p:sldId id="427" r:id="rId170"/>
    <p:sldId id="428" r:id="rId171"/>
    <p:sldId id="785" r:id="rId172"/>
    <p:sldId id="429" r:id="rId173"/>
    <p:sldId id="430" r:id="rId174"/>
    <p:sldId id="431" r:id="rId175"/>
    <p:sldId id="432" r:id="rId176"/>
    <p:sldId id="433" r:id="rId177"/>
    <p:sldId id="434" r:id="rId178"/>
    <p:sldId id="435" r:id="rId179"/>
    <p:sldId id="436" r:id="rId180"/>
    <p:sldId id="437" r:id="rId181"/>
    <p:sldId id="438" r:id="rId182"/>
    <p:sldId id="439" r:id="rId183"/>
    <p:sldId id="440" r:id="rId184"/>
    <p:sldId id="441" r:id="rId185"/>
    <p:sldId id="442" r:id="rId186"/>
    <p:sldId id="443" r:id="rId187"/>
    <p:sldId id="444" r:id="rId188"/>
    <p:sldId id="445" r:id="rId189"/>
    <p:sldId id="828" r:id="rId190"/>
    <p:sldId id="446" r:id="rId191"/>
    <p:sldId id="447" r:id="rId192"/>
    <p:sldId id="448" r:id="rId193"/>
    <p:sldId id="880" r:id="rId194"/>
    <p:sldId id="449" r:id="rId195"/>
    <p:sldId id="450" r:id="rId196"/>
    <p:sldId id="451" r:id="rId197"/>
    <p:sldId id="786" r:id="rId198"/>
    <p:sldId id="452" r:id="rId199"/>
    <p:sldId id="830" r:id="rId200"/>
    <p:sldId id="453" r:id="rId201"/>
    <p:sldId id="454" r:id="rId202"/>
    <p:sldId id="803" r:id="rId203"/>
    <p:sldId id="455" r:id="rId204"/>
    <p:sldId id="456" r:id="rId205"/>
    <p:sldId id="852" r:id="rId206"/>
    <p:sldId id="457" r:id="rId207"/>
    <p:sldId id="458" r:id="rId208"/>
    <p:sldId id="833" r:id="rId209"/>
    <p:sldId id="459" r:id="rId210"/>
    <p:sldId id="460" r:id="rId211"/>
    <p:sldId id="462" r:id="rId212"/>
    <p:sldId id="465" r:id="rId213"/>
    <p:sldId id="463" r:id="rId214"/>
    <p:sldId id="464" r:id="rId215"/>
    <p:sldId id="853" r:id="rId216"/>
    <p:sldId id="831" r:id="rId217"/>
    <p:sldId id="466" r:id="rId218"/>
    <p:sldId id="467" r:id="rId219"/>
    <p:sldId id="787" r:id="rId220"/>
    <p:sldId id="468" r:id="rId221"/>
    <p:sldId id="469" r:id="rId222"/>
    <p:sldId id="832" r:id="rId223"/>
    <p:sldId id="470" r:id="rId224"/>
    <p:sldId id="471" r:id="rId225"/>
    <p:sldId id="472" r:id="rId226"/>
    <p:sldId id="804" r:id="rId227"/>
    <p:sldId id="474" r:id="rId228"/>
    <p:sldId id="814" r:id="rId229"/>
    <p:sldId id="475" r:id="rId230"/>
    <p:sldId id="476" r:id="rId231"/>
    <p:sldId id="477" r:id="rId232"/>
    <p:sldId id="478" r:id="rId233"/>
    <p:sldId id="834" r:id="rId234"/>
    <p:sldId id="479" r:id="rId235"/>
    <p:sldId id="480" r:id="rId236"/>
    <p:sldId id="481" r:id="rId237"/>
    <p:sldId id="482" r:id="rId238"/>
    <p:sldId id="799" r:id="rId239"/>
    <p:sldId id="483" r:id="rId240"/>
    <p:sldId id="484" r:id="rId241"/>
    <p:sldId id="485" r:id="rId242"/>
    <p:sldId id="486" r:id="rId243"/>
    <p:sldId id="487" r:id="rId244"/>
    <p:sldId id="488" r:id="rId245"/>
    <p:sldId id="800" r:id="rId246"/>
    <p:sldId id="489" r:id="rId247"/>
    <p:sldId id="490" r:id="rId248"/>
    <p:sldId id="492" r:id="rId249"/>
    <p:sldId id="493" r:id="rId250"/>
    <p:sldId id="805" r:id="rId251"/>
    <p:sldId id="494" r:id="rId252"/>
    <p:sldId id="495" r:id="rId253"/>
    <p:sldId id="788" r:id="rId254"/>
    <p:sldId id="496" r:id="rId255"/>
    <p:sldId id="497" r:id="rId256"/>
    <p:sldId id="498" r:id="rId257"/>
    <p:sldId id="500" r:id="rId258"/>
    <p:sldId id="501" r:id="rId259"/>
    <p:sldId id="502" r:id="rId260"/>
    <p:sldId id="789" r:id="rId261"/>
    <p:sldId id="503" r:id="rId262"/>
    <p:sldId id="504" r:id="rId263"/>
    <p:sldId id="505" r:id="rId264"/>
    <p:sldId id="506" r:id="rId265"/>
    <p:sldId id="507" r:id="rId266"/>
    <p:sldId id="508" r:id="rId267"/>
    <p:sldId id="509" r:id="rId268"/>
    <p:sldId id="510" r:id="rId269"/>
    <p:sldId id="511" r:id="rId270"/>
    <p:sldId id="512" r:id="rId271"/>
    <p:sldId id="513" r:id="rId272"/>
    <p:sldId id="514" r:id="rId273"/>
    <p:sldId id="515" r:id="rId274"/>
    <p:sldId id="516" r:id="rId275"/>
    <p:sldId id="517" r:id="rId276"/>
    <p:sldId id="518" r:id="rId277"/>
    <p:sldId id="519" r:id="rId278"/>
    <p:sldId id="520" r:id="rId279"/>
    <p:sldId id="881" r:id="rId280"/>
    <p:sldId id="521" r:id="rId281"/>
    <p:sldId id="522" r:id="rId282"/>
    <p:sldId id="523" r:id="rId283"/>
    <p:sldId id="524" r:id="rId284"/>
    <p:sldId id="525" r:id="rId285"/>
    <p:sldId id="526" r:id="rId286"/>
    <p:sldId id="527" r:id="rId287"/>
    <p:sldId id="835" r:id="rId288"/>
    <p:sldId id="528" r:id="rId289"/>
    <p:sldId id="529" r:id="rId290"/>
    <p:sldId id="530" r:id="rId291"/>
    <p:sldId id="531" r:id="rId292"/>
    <p:sldId id="532" r:id="rId293"/>
    <p:sldId id="533" r:id="rId294"/>
    <p:sldId id="534" r:id="rId295"/>
    <p:sldId id="535" r:id="rId296"/>
    <p:sldId id="536" r:id="rId297"/>
    <p:sldId id="537" r:id="rId298"/>
    <p:sldId id="836" r:id="rId299"/>
    <p:sldId id="538" r:id="rId300"/>
    <p:sldId id="539" r:id="rId301"/>
    <p:sldId id="540" r:id="rId302"/>
    <p:sldId id="541" r:id="rId303"/>
    <p:sldId id="542" r:id="rId304"/>
    <p:sldId id="543" r:id="rId305"/>
    <p:sldId id="544" r:id="rId306"/>
    <p:sldId id="545" r:id="rId307"/>
    <p:sldId id="547" r:id="rId308"/>
    <p:sldId id="548" r:id="rId309"/>
    <p:sldId id="549" r:id="rId310"/>
    <p:sldId id="550" r:id="rId311"/>
    <p:sldId id="551" r:id="rId312"/>
    <p:sldId id="552" r:id="rId313"/>
    <p:sldId id="553" r:id="rId314"/>
    <p:sldId id="554" r:id="rId315"/>
    <p:sldId id="555" r:id="rId316"/>
    <p:sldId id="556" r:id="rId317"/>
    <p:sldId id="557" r:id="rId318"/>
    <p:sldId id="558" r:id="rId319"/>
    <p:sldId id="559" r:id="rId320"/>
    <p:sldId id="560" r:id="rId321"/>
    <p:sldId id="561" r:id="rId322"/>
    <p:sldId id="806" r:id="rId323"/>
    <p:sldId id="563" r:id="rId324"/>
    <p:sldId id="564" r:id="rId325"/>
    <p:sldId id="837" r:id="rId326"/>
    <p:sldId id="565" r:id="rId327"/>
    <p:sldId id="566" r:id="rId328"/>
    <p:sldId id="567" r:id="rId329"/>
    <p:sldId id="854" r:id="rId330"/>
    <p:sldId id="568" r:id="rId331"/>
    <p:sldId id="569" r:id="rId332"/>
    <p:sldId id="570" r:id="rId333"/>
    <p:sldId id="571" r:id="rId334"/>
    <p:sldId id="572" r:id="rId335"/>
    <p:sldId id="838" r:id="rId336"/>
    <p:sldId id="573" r:id="rId337"/>
    <p:sldId id="574" r:id="rId338"/>
    <p:sldId id="575" r:id="rId339"/>
    <p:sldId id="576" r:id="rId340"/>
    <p:sldId id="577" r:id="rId341"/>
    <p:sldId id="578" r:id="rId342"/>
    <p:sldId id="579" r:id="rId343"/>
    <p:sldId id="580" r:id="rId344"/>
    <p:sldId id="581" r:id="rId345"/>
    <p:sldId id="872" r:id="rId346"/>
    <p:sldId id="582" r:id="rId347"/>
    <p:sldId id="583" r:id="rId348"/>
    <p:sldId id="584" r:id="rId349"/>
    <p:sldId id="585" r:id="rId350"/>
    <p:sldId id="586" r:id="rId351"/>
    <p:sldId id="839" r:id="rId352"/>
    <p:sldId id="587" r:id="rId353"/>
    <p:sldId id="873" r:id="rId354"/>
    <p:sldId id="588" r:id="rId355"/>
    <p:sldId id="840" r:id="rId356"/>
    <p:sldId id="807" r:id="rId357"/>
    <p:sldId id="874" r:id="rId358"/>
    <p:sldId id="590" r:id="rId359"/>
    <p:sldId id="841" r:id="rId360"/>
    <p:sldId id="591" r:id="rId361"/>
    <p:sldId id="808" r:id="rId362"/>
    <p:sldId id="593" r:id="rId363"/>
    <p:sldId id="594" r:id="rId364"/>
    <p:sldId id="875" r:id="rId365"/>
    <p:sldId id="816" r:id="rId366"/>
    <p:sldId id="842" r:id="rId367"/>
    <p:sldId id="596" r:id="rId368"/>
    <p:sldId id="597" r:id="rId369"/>
    <p:sldId id="809" r:id="rId370"/>
    <p:sldId id="600" r:id="rId371"/>
    <p:sldId id="601" r:id="rId372"/>
    <p:sldId id="603" r:id="rId373"/>
    <p:sldId id="604" r:id="rId374"/>
    <p:sldId id="605" r:id="rId375"/>
    <p:sldId id="606" r:id="rId376"/>
    <p:sldId id="607" r:id="rId377"/>
    <p:sldId id="817" r:id="rId378"/>
    <p:sldId id="843" r:id="rId379"/>
    <p:sldId id="795" r:id="rId380"/>
    <p:sldId id="794" r:id="rId381"/>
    <p:sldId id="608" r:id="rId382"/>
    <p:sldId id="609" r:id="rId383"/>
    <p:sldId id="610" r:id="rId384"/>
    <p:sldId id="611" r:id="rId385"/>
    <p:sldId id="612" r:id="rId386"/>
    <p:sldId id="613" r:id="rId387"/>
    <p:sldId id="614" r:id="rId388"/>
    <p:sldId id="844" r:id="rId389"/>
    <p:sldId id="615" r:id="rId390"/>
    <p:sldId id="819" r:id="rId391"/>
    <p:sldId id="616" r:id="rId392"/>
    <p:sldId id="617" r:id="rId393"/>
    <p:sldId id="845" r:id="rId394"/>
    <p:sldId id="618" r:id="rId395"/>
    <p:sldId id="821" r:id="rId396"/>
    <p:sldId id="619" r:id="rId397"/>
    <p:sldId id="620" r:id="rId398"/>
    <p:sldId id="621" r:id="rId399"/>
    <p:sldId id="622" r:id="rId400"/>
    <p:sldId id="623" r:id="rId401"/>
    <p:sldId id="624" r:id="rId402"/>
    <p:sldId id="820" r:id="rId403"/>
    <p:sldId id="625" r:id="rId404"/>
    <p:sldId id="846" r:id="rId405"/>
    <p:sldId id="855" r:id="rId406"/>
    <p:sldId id="626" r:id="rId407"/>
    <p:sldId id="627" r:id="rId408"/>
    <p:sldId id="628" r:id="rId409"/>
    <p:sldId id="629" r:id="rId410"/>
    <p:sldId id="630" r:id="rId411"/>
    <p:sldId id="631" r:id="rId412"/>
    <p:sldId id="632" r:id="rId413"/>
    <p:sldId id="633" r:id="rId414"/>
    <p:sldId id="634" r:id="rId415"/>
    <p:sldId id="635" r:id="rId416"/>
    <p:sldId id="636" r:id="rId417"/>
    <p:sldId id="637" r:id="rId418"/>
    <p:sldId id="638" r:id="rId419"/>
    <p:sldId id="639" r:id="rId420"/>
    <p:sldId id="640" r:id="rId421"/>
    <p:sldId id="641" r:id="rId422"/>
    <p:sldId id="642" r:id="rId423"/>
    <p:sldId id="643" r:id="rId424"/>
    <p:sldId id="644" r:id="rId425"/>
    <p:sldId id="645" r:id="rId426"/>
    <p:sldId id="646" r:id="rId427"/>
    <p:sldId id="647" r:id="rId428"/>
    <p:sldId id="648" r:id="rId429"/>
    <p:sldId id="649" r:id="rId430"/>
    <p:sldId id="650" r:id="rId431"/>
    <p:sldId id="651" r:id="rId432"/>
    <p:sldId id="796" r:id="rId433"/>
    <p:sldId id="652" r:id="rId434"/>
    <p:sldId id="653" r:id="rId435"/>
    <p:sldId id="654" r:id="rId436"/>
    <p:sldId id="882" r:id="rId437"/>
    <p:sldId id="655" r:id="rId438"/>
    <p:sldId id="883" r:id="rId439"/>
    <p:sldId id="656" r:id="rId440"/>
    <p:sldId id="657" r:id="rId441"/>
    <p:sldId id="887" r:id="rId442"/>
    <p:sldId id="797" r:id="rId443"/>
    <p:sldId id="658" r:id="rId444"/>
    <p:sldId id="847" r:id="rId445"/>
    <p:sldId id="884" r:id="rId446"/>
    <p:sldId id="659" r:id="rId447"/>
    <p:sldId id="660" r:id="rId448"/>
    <p:sldId id="661" r:id="rId449"/>
    <p:sldId id="856" r:id="rId450"/>
    <p:sldId id="790" r:id="rId451"/>
    <p:sldId id="810" r:id="rId452"/>
    <p:sldId id="662" r:id="rId453"/>
    <p:sldId id="664" r:id="rId454"/>
    <p:sldId id="663" r:id="rId455"/>
    <p:sldId id="665" r:id="rId456"/>
    <p:sldId id="666" r:id="rId457"/>
    <p:sldId id="667" r:id="rId458"/>
    <p:sldId id="668" r:id="rId459"/>
    <p:sldId id="669" r:id="rId460"/>
    <p:sldId id="670" r:id="rId461"/>
    <p:sldId id="671" r:id="rId462"/>
    <p:sldId id="672" r:id="rId463"/>
    <p:sldId id="673" r:id="rId464"/>
    <p:sldId id="674" r:id="rId465"/>
    <p:sldId id="675" r:id="rId466"/>
    <p:sldId id="676" r:id="rId467"/>
    <p:sldId id="677" r:id="rId468"/>
    <p:sldId id="678" r:id="rId469"/>
    <p:sldId id="679" r:id="rId470"/>
    <p:sldId id="680" r:id="rId471"/>
    <p:sldId id="681" r:id="rId472"/>
    <p:sldId id="848" r:id="rId473"/>
    <p:sldId id="682" r:id="rId474"/>
    <p:sldId id="885" r:id="rId475"/>
    <p:sldId id="683" r:id="rId476"/>
    <p:sldId id="684" r:id="rId477"/>
    <p:sldId id="685" r:id="rId478"/>
    <p:sldId id="686" r:id="rId479"/>
    <p:sldId id="687" r:id="rId480"/>
    <p:sldId id="688" r:id="rId481"/>
    <p:sldId id="689" r:id="rId482"/>
    <p:sldId id="690" r:id="rId483"/>
    <p:sldId id="691" r:id="rId484"/>
    <p:sldId id="692" r:id="rId485"/>
    <p:sldId id="693" r:id="rId486"/>
    <p:sldId id="694" r:id="rId487"/>
    <p:sldId id="695" r:id="rId488"/>
    <p:sldId id="798" r:id="rId489"/>
    <p:sldId id="696" r:id="rId490"/>
    <p:sldId id="697" r:id="rId491"/>
    <p:sldId id="698" r:id="rId492"/>
    <p:sldId id="699" r:id="rId493"/>
    <p:sldId id="700" r:id="rId494"/>
    <p:sldId id="701" r:id="rId495"/>
    <p:sldId id="888" r:id="rId496"/>
    <p:sldId id="702" r:id="rId497"/>
    <p:sldId id="703" r:id="rId498"/>
    <p:sldId id="704" r:id="rId499"/>
    <p:sldId id="706" r:id="rId500"/>
    <p:sldId id="707" r:id="rId501"/>
    <p:sldId id="708" r:id="rId502"/>
    <p:sldId id="709" r:id="rId503"/>
    <p:sldId id="710" r:id="rId504"/>
    <p:sldId id="711" r:id="rId505"/>
    <p:sldId id="712" r:id="rId506"/>
    <p:sldId id="713" r:id="rId507"/>
    <p:sldId id="714" r:id="rId508"/>
    <p:sldId id="715" r:id="rId509"/>
    <p:sldId id="716" r:id="rId510"/>
    <p:sldId id="717" r:id="rId511"/>
    <p:sldId id="876" r:id="rId512"/>
    <p:sldId id="849" r:id="rId513"/>
    <p:sldId id="718" r:id="rId514"/>
    <p:sldId id="719" r:id="rId515"/>
    <p:sldId id="720" r:id="rId516"/>
    <p:sldId id="721" r:id="rId517"/>
    <p:sldId id="722" r:id="rId518"/>
    <p:sldId id="723" r:id="rId519"/>
    <p:sldId id="724" r:id="rId520"/>
    <p:sldId id="725" r:id="rId521"/>
    <p:sldId id="728" r:id="rId522"/>
    <p:sldId id="729" r:id="rId523"/>
    <p:sldId id="730" r:id="rId524"/>
    <p:sldId id="731" r:id="rId525"/>
    <p:sldId id="732" r:id="rId526"/>
    <p:sldId id="733" r:id="rId527"/>
    <p:sldId id="734" r:id="rId528"/>
    <p:sldId id="735" r:id="rId529"/>
    <p:sldId id="736" r:id="rId530"/>
    <p:sldId id="811" r:id="rId531"/>
    <p:sldId id="737" r:id="rId532"/>
    <p:sldId id="812" r:id="rId533"/>
    <p:sldId id="858" r:id="rId534"/>
    <p:sldId id="859" r:id="rId535"/>
    <p:sldId id="860" r:id="rId536"/>
    <p:sldId id="870" r:id="rId537"/>
    <p:sldId id="861" r:id="rId538"/>
    <p:sldId id="862" r:id="rId539"/>
    <p:sldId id="863" r:id="rId540"/>
    <p:sldId id="864" r:id="rId541"/>
    <p:sldId id="865" r:id="rId542"/>
    <p:sldId id="866" r:id="rId543"/>
    <p:sldId id="867" r:id="rId544"/>
    <p:sldId id="868" r:id="rId545"/>
    <p:sldId id="886" r:id="rId546"/>
    <p:sldId id="889" r:id="rId547"/>
    <p:sldId id="869" r:id="rId548"/>
    <p:sldId id="871" r:id="rId549"/>
    <p:sldId id="857" r:id="rId5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03" autoAdjust="0"/>
    <p:restoredTop sz="94624" autoAdjust="0"/>
  </p:normalViewPr>
  <p:slideViewPr>
    <p:cSldViewPr>
      <p:cViewPr>
        <p:scale>
          <a:sx n="46" d="100"/>
          <a:sy n="46" d="100"/>
        </p:scale>
        <p:origin x="-1764" y="-51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6018"/>
    </p:cViewPr>
  </p:sorter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531" Type="http://schemas.openxmlformats.org/officeDocument/2006/relationships/slide" Target="slides/slide530.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475" Type="http://schemas.openxmlformats.org/officeDocument/2006/relationships/slide" Target="slides/slide474.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00" Type="http://schemas.openxmlformats.org/officeDocument/2006/relationships/slide" Target="slides/slide499.xml"/><Relationship Id="rId542" Type="http://schemas.openxmlformats.org/officeDocument/2006/relationships/slide" Target="slides/slide541.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86" Type="http://schemas.openxmlformats.org/officeDocument/2006/relationships/slide" Target="slides/slide485.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511" Type="http://schemas.openxmlformats.org/officeDocument/2006/relationships/slide" Target="slides/slide510.xml"/><Relationship Id="rId553" Type="http://schemas.openxmlformats.org/officeDocument/2006/relationships/viewProps" Target="viewProps.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497" Type="http://schemas.openxmlformats.org/officeDocument/2006/relationships/slide" Target="slides/slide496.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22" Type="http://schemas.openxmlformats.org/officeDocument/2006/relationships/slide" Target="slides/slide521.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533" Type="http://schemas.openxmlformats.org/officeDocument/2006/relationships/slide" Target="slides/slide532.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477" Type="http://schemas.openxmlformats.org/officeDocument/2006/relationships/slide" Target="slides/slide476.xml"/><Relationship Id="rId281" Type="http://schemas.openxmlformats.org/officeDocument/2006/relationships/slide" Target="slides/slide280.xml"/><Relationship Id="rId337" Type="http://schemas.openxmlformats.org/officeDocument/2006/relationships/slide" Target="slides/slide336.xml"/><Relationship Id="rId502" Type="http://schemas.openxmlformats.org/officeDocument/2006/relationships/slide" Target="slides/slide501.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544" Type="http://schemas.openxmlformats.org/officeDocument/2006/relationships/slide" Target="slides/slide543.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46" Type="http://schemas.openxmlformats.org/officeDocument/2006/relationships/slide" Target="slides/slide445.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88" Type="http://schemas.openxmlformats.org/officeDocument/2006/relationships/slide" Target="slides/slide487.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513" Type="http://schemas.openxmlformats.org/officeDocument/2006/relationships/slide" Target="slides/slide512.xml"/><Relationship Id="rId555" Type="http://schemas.openxmlformats.org/officeDocument/2006/relationships/tableStyles" Target="tableStyles.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457" Type="http://schemas.openxmlformats.org/officeDocument/2006/relationships/slide" Target="slides/slide456.xml"/><Relationship Id="rId261" Type="http://schemas.openxmlformats.org/officeDocument/2006/relationships/slide" Target="slides/slide260.xml"/><Relationship Id="rId499" Type="http://schemas.openxmlformats.org/officeDocument/2006/relationships/slide" Target="slides/slide498.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524" Type="http://schemas.openxmlformats.org/officeDocument/2006/relationships/slide" Target="slides/slide523.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slide" Target="slides/slide425.xml"/><Relationship Id="rId230" Type="http://schemas.openxmlformats.org/officeDocument/2006/relationships/slide" Target="slides/slide229.xml"/><Relationship Id="rId468" Type="http://schemas.openxmlformats.org/officeDocument/2006/relationships/slide" Target="slides/slide467.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535" Type="http://schemas.openxmlformats.org/officeDocument/2006/relationships/slide" Target="slides/slide534.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241" Type="http://schemas.openxmlformats.org/officeDocument/2006/relationships/slide" Target="slides/slide240.xml"/><Relationship Id="rId437" Type="http://schemas.openxmlformats.org/officeDocument/2006/relationships/slide" Target="slides/slide436.xml"/><Relationship Id="rId479" Type="http://schemas.openxmlformats.org/officeDocument/2006/relationships/slide" Target="slides/slide4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490" Type="http://schemas.openxmlformats.org/officeDocument/2006/relationships/slide" Target="slides/slide489.xml"/><Relationship Id="rId504" Type="http://schemas.openxmlformats.org/officeDocument/2006/relationships/slide" Target="slides/slide503.xml"/><Relationship Id="rId525" Type="http://schemas.openxmlformats.org/officeDocument/2006/relationships/slide" Target="slides/slide524.xml"/><Relationship Id="rId546" Type="http://schemas.openxmlformats.org/officeDocument/2006/relationships/slide" Target="slides/slide545.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slide" Target="slides/slide468.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80" Type="http://schemas.openxmlformats.org/officeDocument/2006/relationships/slide" Target="slides/slide479.xml"/><Relationship Id="rId515" Type="http://schemas.openxmlformats.org/officeDocument/2006/relationships/slide" Target="slides/slide514.xml"/><Relationship Id="rId536" Type="http://schemas.openxmlformats.org/officeDocument/2006/relationships/slide" Target="slides/slide53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slide" Target="slides/slide469.xml"/><Relationship Id="rId491" Type="http://schemas.openxmlformats.org/officeDocument/2006/relationships/slide" Target="slides/slide490.xml"/><Relationship Id="rId505" Type="http://schemas.openxmlformats.org/officeDocument/2006/relationships/slide" Target="slides/slide504.xml"/><Relationship Id="rId526" Type="http://schemas.openxmlformats.org/officeDocument/2006/relationships/slide" Target="slides/slide52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547" Type="http://schemas.openxmlformats.org/officeDocument/2006/relationships/slide" Target="slides/slide546.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481" Type="http://schemas.openxmlformats.org/officeDocument/2006/relationships/slide" Target="slides/slide480.xml"/><Relationship Id="rId516" Type="http://schemas.openxmlformats.org/officeDocument/2006/relationships/slide" Target="slides/slide51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537" Type="http://schemas.openxmlformats.org/officeDocument/2006/relationships/slide" Target="slides/slide536.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471" Type="http://schemas.openxmlformats.org/officeDocument/2006/relationships/slide" Target="slides/slide470.xml"/><Relationship Id="rId506" Type="http://schemas.openxmlformats.org/officeDocument/2006/relationships/slide" Target="slides/slide50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492" Type="http://schemas.openxmlformats.org/officeDocument/2006/relationships/slide" Target="slides/slide491.xml"/><Relationship Id="rId527" Type="http://schemas.openxmlformats.org/officeDocument/2006/relationships/slide" Target="slides/slide526.xml"/><Relationship Id="rId548" Type="http://schemas.openxmlformats.org/officeDocument/2006/relationships/slide" Target="slides/slide547.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482" Type="http://schemas.openxmlformats.org/officeDocument/2006/relationships/slide" Target="slides/slide481.xml"/><Relationship Id="rId517" Type="http://schemas.openxmlformats.org/officeDocument/2006/relationships/slide" Target="slides/slide516.xml"/><Relationship Id="rId538" Type="http://schemas.openxmlformats.org/officeDocument/2006/relationships/slide" Target="slides/slide537.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472" Type="http://schemas.openxmlformats.org/officeDocument/2006/relationships/slide" Target="slides/slide471.xml"/><Relationship Id="rId493" Type="http://schemas.openxmlformats.org/officeDocument/2006/relationships/slide" Target="slides/slide492.xml"/><Relationship Id="rId507" Type="http://schemas.openxmlformats.org/officeDocument/2006/relationships/slide" Target="slides/slide506.xml"/><Relationship Id="rId528" Type="http://schemas.openxmlformats.org/officeDocument/2006/relationships/slide" Target="slides/slide527.xml"/><Relationship Id="rId549" Type="http://schemas.openxmlformats.org/officeDocument/2006/relationships/slide" Target="slides/slide54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83" Type="http://schemas.openxmlformats.org/officeDocument/2006/relationships/slide" Target="slides/slide482.xml"/><Relationship Id="rId518" Type="http://schemas.openxmlformats.org/officeDocument/2006/relationships/slide" Target="slides/slide517.xml"/><Relationship Id="rId539" Type="http://schemas.openxmlformats.org/officeDocument/2006/relationships/slide" Target="slides/slide53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550" Type="http://schemas.openxmlformats.org/officeDocument/2006/relationships/slide" Target="slides/slide549.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473" Type="http://schemas.openxmlformats.org/officeDocument/2006/relationships/slide" Target="slides/slide472.xml"/><Relationship Id="rId494" Type="http://schemas.openxmlformats.org/officeDocument/2006/relationships/slide" Target="slides/slide493.xml"/><Relationship Id="rId508" Type="http://schemas.openxmlformats.org/officeDocument/2006/relationships/slide" Target="slides/slide507.xml"/><Relationship Id="rId529" Type="http://schemas.openxmlformats.org/officeDocument/2006/relationships/slide" Target="slides/slide528.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40" Type="http://schemas.openxmlformats.org/officeDocument/2006/relationships/slide" Target="slides/slide539.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484" Type="http://schemas.openxmlformats.org/officeDocument/2006/relationships/slide" Target="slides/slide483.xml"/><Relationship Id="rId519" Type="http://schemas.openxmlformats.org/officeDocument/2006/relationships/slide" Target="slides/slide518.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530" Type="http://schemas.openxmlformats.org/officeDocument/2006/relationships/slide" Target="slides/slide529.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551" Type="http://schemas.openxmlformats.org/officeDocument/2006/relationships/notesMaster" Target="notesMasters/notesMaster1.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474" Type="http://schemas.openxmlformats.org/officeDocument/2006/relationships/slide" Target="slides/slide473.xml"/><Relationship Id="rId509" Type="http://schemas.openxmlformats.org/officeDocument/2006/relationships/slide" Target="slides/slide508.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495" Type="http://schemas.openxmlformats.org/officeDocument/2006/relationships/slide" Target="slides/slide494.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520" Type="http://schemas.openxmlformats.org/officeDocument/2006/relationships/slide" Target="slides/slide519.xml"/><Relationship Id="rId541" Type="http://schemas.openxmlformats.org/officeDocument/2006/relationships/slide" Target="slides/slide540.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303" Type="http://schemas.openxmlformats.org/officeDocument/2006/relationships/slide" Target="slides/slide302.xml"/><Relationship Id="rId485" Type="http://schemas.openxmlformats.org/officeDocument/2006/relationships/slide" Target="slides/slide484.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552" Type="http://schemas.openxmlformats.org/officeDocument/2006/relationships/presProps" Target="presProps.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521" Type="http://schemas.openxmlformats.org/officeDocument/2006/relationships/slide" Target="slides/slide520.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532" Type="http://schemas.openxmlformats.org/officeDocument/2006/relationships/slide" Target="slides/slide531.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543" Type="http://schemas.openxmlformats.org/officeDocument/2006/relationships/slide" Target="slides/slide542.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slide" Target="slides/slide51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554" Type="http://schemas.openxmlformats.org/officeDocument/2006/relationships/theme" Target="theme/theme1.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23" Type="http://schemas.openxmlformats.org/officeDocument/2006/relationships/slide" Target="slides/slide522.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534" Type="http://schemas.openxmlformats.org/officeDocument/2006/relationships/slide" Target="slides/slide533.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240" Type="http://schemas.openxmlformats.org/officeDocument/2006/relationships/slide" Target="slides/slide239.xml"/><Relationship Id="rId478" Type="http://schemas.openxmlformats.org/officeDocument/2006/relationships/slide" Target="slides/slide477.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503" Type="http://schemas.openxmlformats.org/officeDocument/2006/relationships/slide" Target="slides/slide502.xml"/><Relationship Id="rId545" Type="http://schemas.openxmlformats.org/officeDocument/2006/relationships/slide" Target="slides/slide544.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447" Type="http://schemas.openxmlformats.org/officeDocument/2006/relationships/slide" Target="slides/slide446.xml"/><Relationship Id="rId251" Type="http://schemas.openxmlformats.org/officeDocument/2006/relationships/slide" Target="slides/slide250.xml"/><Relationship Id="rId489" Type="http://schemas.openxmlformats.org/officeDocument/2006/relationships/slide" Target="slides/slide488.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514" Type="http://schemas.openxmlformats.org/officeDocument/2006/relationships/slide" Target="slides/slide513.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220" Type="http://schemas.openxmlformats.org/officeDocument/2006/relationships/slide" Target="slides/slide219.xml"/><Relationship Id="rId458" Type="http://schemas.openxmlformats.org/officeDocument/2006/relationships/slide" Target="slides/slide4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D4706E-D408-453D-BBF3-863AE9616A61}" type="datetimeFigureOut">
              <a:rPr lang="en-US" smtClean="0"/>
              <a:pPr/>
              <a:t>3/14/2011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CDE760-E2AF-4B2B-954A-0E41F931DEC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CDE760-E2AF-4B2B-954A-0E41F931DEC0}" type="slidenum">
              <a:rPr lang="en-US" smtClean="0"/>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7B512D-451A-495F-B662-416134FC9430}" type="slidenum">
              <a:rPr lang="en-US" smtClean="0"/>
              <a:pPr/>
              <a:t>84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530672-32EE-410D-893C-B5D6CA1A696C}"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530672-32EE-410D-893C-B5D6CA1A696C}"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530672-32EE-410D-893C-B5D6CA1A696C}"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530672-32EE-410D-893C-B5D6CA1A696C}"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530672-32EE-410D-893C-B5D6CA1A696C}"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530672-32EE-410D-893C-B5D6CA1A696C}" type="datetimeFigureOut">
              <a:rPr lang="en-US" smtClean="0"/>
              <a:pPr/>
              <a:t>3/14/2011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530672-32EE-410D-893C-B5D6CA1A696C}" type="datetimeFigureOut">
              <a:rPr lang="en-US" smtClean="0"/>
              <a:pPr/>
              <a:t>3/14/2011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530672-32EE-410D-893C-B5D6CA1A696C}" type="datetimeFigureOut">
              <a:rPr lang="en-US" smtClean="0"/>
              <a:pPr/>
              <a:t>3/14/2011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530672-32EE-410D-893C-B5D6CA1A696C}" type="datetimeFigureOut">
              <a:rPr lang="en-US" smtClean="0"/>
              <a:pPr/>
              <a:t>3/14/2011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530672-32EE-410D-893C-B5D6CA1A696C}" type="datetimeFigureOut">
              <a:rPr lang="en-US" smtClean="0"/>
              <a:pPr/>
              <a:t>3/14/2011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530672-32EE-410D-893C-B5D6CA1A696C}" type="datetimeFigureOut">
              <a:rPr lang="en-US" smtClean="0"/>
              <a:pPr/>
              <a:t>3/14/2011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BD6870-DC7A-43AE-A5EF-D6107378A38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530672-32EE-410D-893C-B5D6CA1A696C}" type="datetimeFigureOut">
              <a:rPr lang="en-US" smtClean="0"/>
              <a:pPr/>
              <a:t>3/14/2011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BD6870-DC7A-43AE-A5EF-D6107378A38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Mrs. Sultana: </a:t>
            </a:r>
            <a:r>
              <a:rPr lang="en-US" sz="2800" dirty="0" smtClean="0">
                <a:solidFill>
                  <a:schemeClr val="bg1"/>
                </a:solidFill>
                <a:latin typeface="Arial" pitchFamily="34" charset="0"/>
                <a:cs typeface="Arial" pitchFamily="34" charset="0"/>
              </a:rPr>
              <a:t>I don’t know how well this will work. You know how </a:t>
            </a:r>
            <a:r>
              <a:rPr lang="en-US" sz="2800"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is.</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 Sultana: </a:t>
            </a:r>
            <a:r>
              <a:rPr lang="en-US" sz="2800" dirty="0" smtClean="0">
                <a:solidFill>
                  <a:schemeClr val="bg1"/>
                </a:solidFill>
                <a:latin typeface="Arial" pitchFamily="34" charset="0"/>
                <a:cs typeface="Arial" pitchFamily="34" charset="0"/>
              </a:rPr>
              <a:t>Well sometimes people have to make sacrifices in the name of their family.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Mrs. Sultana: </a:t>
            </a:r>
            <a:r>
              <a:rPr lang="en-US" sz="2800" dirty="0" smtClean="0">
                <a:solidFill>
                  <a:schemeClr val="bg1"/>
                </a:solidFill>
                <a:latin typeface="Arial" pitchFamily="34" charset="0"/>
                <a:cs typeface="Arial" pitchFamily="34" charset="0"/>
              </a:rPr>
              <a:t>Oh, look, here she comes…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Mrs. Sultana: </a:t>
            </a:r>
            <a:r>
              <a:rPr lang="en-US" sz="2800"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darling, come sit with us here.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Why? I want to go to the beach. You force me to leave Morocco, the fashion capital of the world, mind you, and come to this crummy city.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chemeClr val="bg1"/>
                </a:solidFill>
                <a:latin typeface="Arial" pitchFamily="34" charset="0"/>
                <a:cs typeface="Arial" pitchFamily="34" charset="0"/>
              </a:rPr>
              <a:t>My time should not be wasted on petty chats with the two of you.</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 Sultana: </a:t>
            </a:r>
            <a:r>
              <a:rPr lang="en-US" sz="2800" dirty="0" smtClean="0">
                <a:solidFill>
                  <a:schemeClr val="bg1"/>
                </a:solidFill>
                <a:latin typeface="Arial" pitchFamily="34" charset="0"/>
                <a:cs typeface="Arial" pitchFamily="34" charset="0"/>
              </a:rPr>
              <a:t>Well, that didn’t go so well.</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Mrs. Sultana:</a:t>
            </a:r>
            <a:r>
              <a:rPr lang="en-US" sz="2800" dirty="0" smtClean="0">
                <a:solidFill>
                  <a:schemeClr val="bg1"/>
                </a:solidFill>
                <a:latin typeface="Arial" pitchFamily="34" charset="0"/>
                <a:cs typeface="Arial" pitchFamily="34" charset="0"/>
              </a:rPr>
              <a:t> I guess we’ll just have to wait until, oh I don’t know, you grow a backbone and act like her father!!!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algn="l"/>
            <a:r>
              <a:rPr lang="en-US" sz="3100" b="1" dirty="0" smtClean="0">
                <a:solidFill>
                  <a:schemeClr val="bg1"/>
                </a:solidFill>
                <a:latin typeface="Arial" pitchFamily="34" charset="0"/>
                <a:cs typeface="Arial" pitchFamily="34" charset="0"/>
              </a:rPr>
              <a:t>Mr. Weiss</a:t>
            </a:r>
            <a:r>
              <a:rPr lang="en-US" sz="3100" dirty="0" smtClean="0">
                <a:solidFill>
                  <a:schemeClr val="bg1"/>
                </a:solidFill>
                <a:latin typeface="Arial" pitchFamily="34" charset="0"/>
                <a:cs typeface="Arial" pitchFamily="34" charset="0"/>
              </a:rPr>
              <a:t>: It's for your own good. Now who can tell me a little about Mozart? </a:t>
            </a:r>
            <a:r>
              <a:rPr lang="en-US" sz="3100" dirty="0" err="1" smtClean="0">
                <a:solidFill>
                  <a:schemeClr val="bg1"/>
                </a:solidFill>
                <a:latin typeface="Arial" pitchFamily="34" charset="0"/>
                <a:cs typeface="Arial" pitchFamily="34" charset="0"/>
              </a:rPr>
              <a:t>Ahhh</a:t>
            </a:r>
            <a:r>
              <a:rPr lang="en-US" sz="3100" dirty="0" smtClean="0">
                <a:solidFill>
                  <a:schemeClr val="bg1"/>
                </a:solidFill>
                <a:latin typeface="Arial" pitchFamily="34" charset="0"/>
                <a:cs typeface="Arial" pitchFamily="34" charset="0"/>
              </a:rPr>
              <a:t> yes, Charlie?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Fabio: </a:t>
            </a:r>
            <a:r>
              <a:rPr lang="en-US" sz="2800" dirty="0" smtClean="0">
                <a:solidFill>
                  <a:schemeClr val="bg1"/>
                </a:solidFill>
                <a:latin typeface="Arial" pitchFamily="34" charset="0"/>
                <a:cs typeface="Arial" pitchFamily="34" charset="0"/>
              </a:rPr>
              <a:t>Hello? Is anyone here? Mr. Sultana? Mrs. Sultana?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Fabio: </a:t>
            </a:r>
            <a:r>
              <a:rPr lang="en-US" sz="2800" dirty="0" smtClean="0">
                <a:solidFill>
                  <a:schemeClr val="bg1"/>
                </a:solidFill>
                <a:latin typeface="Arial" pitchFamily="34" charset="0"/>
                <a:cs typeface="Arial" pitchFamily="34" charset="0"/>
              </a:rPr>
              <a:t>After everything I’m doing for them, they should be here kneeling down and kissing my feet. </a:t>
            </a:r>
            <a:r>
              <a:rPr lang="en-US" sz="2800"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Sultana? Anyone?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Did someone say my name? Who are you?</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Fabio: </a:t>
            </a:r>
            <a:r>
              <a:rPr lang="en-US" sz="2800" dirty="0" smtClean="0">
                <a:solidFill>
                  <a:schemeClr val="bg1"/>
                </a:solidFill>
                <a:latin typeface="Arial" pitchFamily="34" charset="0"/>
                <a:cs typeface="Arial" pitchFamily="34" charset="0"/>
              </a:rPr>
              <a:t>Are you kidding me? You don’t know who I am? You came all the way here from Morocco and you don’t know who I am?</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If you’ll excuse me, I’m off to the beach, so I’d appreciate it if you get out of my way.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s-ES" sz="2800" b="1" dirty="0" smtClean="0">
                <a:solidFill>
                  <a:schemeClr val="bg1"/>
                </a:solidFill>
                <a:latin typeface="Arial" pitchFamily="34" charset="0"/>
                <a:cs typeface="Arial" pitchFamily="34" charset="0"/>
              </a:rPr>
              <a:t>Fabio: </a:t>
            </a:r>
            <a:r>
              <a:rPr lang="es-ES" sz="2800" dirty="0" err="1" smtClean="0">
                <a:solidFill>
                  <a:schemeClr val="bg1"/>
                </a:solidFill>
                <a:latin typeface="Arial" pitchFamily="34" charset="0"/>
                <a:cs typeface="Arial" pitchFamily="34" charset="0"/>
              </a:rPr>
              <a:t>I’m</a:t>
            </a:r>
            <a:r>
              <a:rPr lang="es-ES" sz="2800" dirty="0" smtClean="0">
                <a:solidFill>
                  <a:schemeClr val="bg1"/>
                </a:solidFill>
                <a:latin typeface="Arial" pitchFamily="34" charset="0"/>
                <a:cs typeface="Arial" pitchFamily="34" charset="0"/>
              </a:rPr>
              <a:t> Fabio, </a:t>
            </a:r>
            <a:r>
              <a:rPr lang="es-ES" sz="2800" dirty="0" err="1" smtClean="0">
                <a:solidFill>
                  <a:schemeClr val="bg1"/>
                </a:solidFill>
                <a:latin typeface="Arial" pitchFamily="34" charset="0"/>
                <a:cs typeface="Arial" pitchFamily="34" charset="0"/>
              </a:rPr>
              <a:t>your</a:t>
            </a:r>
            <a:r>
              <a:rPr lang="es-ES" sz="2800" dirty="0" smtClean="0">
                <a:solidFill>
                  <a:schemeClr val="bg1"/>
                </a:solidFill>
                <a:latin typeface="Arial" pitchFamily="34" charset="0"/>
                <a:cs typeface="Arial" pitchFamily="34" charset="0"/>
              </a:rPr>
              <a:t> </a:t>
            </a:r>
            <a:r>
              <a:rPr lang="es-ES" sz="2800" dirty="0" err="1" smtClean="0">
                <a:solidFill>
                  <a:schemeClr val="bg1"/>
                </a:solidFill>
                <a:latin typeface="Arial" pitchFamily="34" charset="0"/>
                <a:cs typeface="Arial" pitchFamily="34" charset="0"/>
              </a:rPr>
              <a:t>suitor</a:t>
            </a:r>
            <a:r>
              <a:rPr lang="es-ES" sz="2800" dirty="0" smtClean="0">
                <a:solidFill>
                  <a:schemeClr val="bg1"/>
                </a:solidFill>
                <a:latin typeface="Arial" pitchFamily="34" charset="0"/>
                <a:cs typeface="Arial" pitchFamily="34" charset="0"/>
              </a:rPr>
              <a: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s-ES" sz="2800" dirty="0" smtClean="0">
                <a:solidFill>
                  <a:schemeClr val="bg1"/>
                </a:solidFill>
                <a:latin typeface="Arial" pitchFamily="34" charset="0"/>
                <a:cs typeface="Arial" pitchFamily="34" charset="0"/>
              </a:rPr>
              <a:t/>
            </a:r>
            <a:br>
              <a:rPr lang="es-ES" sz="2800" dirty="0" smtClean="0">
                <a:solidFill>
                  <a:schemeClr val="bg1"/>
                </a:solidFill>
                <a:latin typeface="Arial" pitchFamily="34" charset="0"/>
                <a:cs typeface="Arial" pitchFamily="34" charset="0"/>
              </a:rPr>
            </a:br>
            <a:r>
              <a:rPr lang="en-US" sz="2800" b="1" dirty="0" smtClean="0">
                <a:solidFill>
                  <a:schemeClr val="bg1"/>
                </a:solidFill>
                <a:latin typeface="Arial" pitchFamily="34" charset="0"/>
                <a:cs typeface="Arial" pitchFamily="34" charset="0"/>
              </a:rPr>
              <a:t>Fabio:</a:t>
            </a:r>
            <a:r>
              <a:rPr lang="en-US" sz="2800" dirty="0" smtClean="0">
                <a:solidFill>
                  <a:schemeClr val="bg1"/>
                </a:solidFill>
                <a:latin typeface="Arial" pitchFamily="34" charset="0"/>
                <a:cs typeface="Arial" pitchFamily="34" charset="0"/>
              </a:rPr>
              <a:t> Your suitor. Your fiancé. Your soon to be spouse.</a:t>
            </a:r>
            <a:br>
              <a:rPr lang="en-US" sz="2800" dirty="0" smtClean="0">
                <a:solidFill>
                  <a:schemeClr val="bg1"/>
                </a:solidFill>
                <a:latin typeface="Arial" pitchFamily="34" charset="0"/>
                <a:cs typeface="Arial" pitchFamily="34" charset="0"/>
              </a:rPr>
            </a:br>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What?!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Oh that's an easy one, Mr. Weiss! Mozart was that guy with the crazy hair ...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Fabio: </a:t>
            </a:r>
            <a:r>
              <a:rPr lang="en-US" sz="2800" dirty="0" smtClean="0">
                <a:solidFill>
                  <a:schemeClr val="bg1"/>
                </a:solidFill>
                <a:latin typeface="Arial" pitchFamily="34" charset="0"/>
                <a:cs typeface="Arial" pitchFamily="34" charset="0"/>
              </a:rPr>
              <a:t>Trust me.  If it were up to me, I wouldn’t even be here.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You’re my … my … my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10600" cy="1143000"/>
          </a:xfrm>
        </p:spPr>
        <p:txBody>
          <a:bodyPr>
            <a:noAutofit/>
          </a:bodyPr>
          <a:lstStyle/>
          <a:p>
            <a:pPr algn="l"/>
            <a:r>
              <a:rPr lang="en-US" sz="2800" b="1" dirty="0" smtClean="0">
                <a:solidFill>
                  <a:schemeClr val="bg1"/>
                </a:solidFill>
                <a:latin typeface="Arial" pitchFamily="34" charset="0"/>
                <a:cs typeface="Arial" pitchFamily="34" charset="0"/>
              </a:rPr>
              <a:t>Fabio: </a:t>
            </a:r>
            <a:r>
              <a:rPr lang="en-US" sz="2800" dirty="0" smtClean="0">
                <a:solidFill>
                  <a:schemeClr val="bg1"/>
                </a:solidFill>
                <a:latin typeface="Arial" pitchFamily="34" charset="0"/>
                <a:cs typeface="Arial" pitchFamily="34" charset="0"/>
              </a:rPr>
              <a:t>I don’t really want to, but my family agreed to this arranged marriage to raise our social status. And your family desperately needs our money.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What? I am NOT poor!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Fabio:</a:t>
            </a:r>
            <a:r>
              <a:rPr lang="en-US" sz="2800" dirty="0" smtClean="0">
                <a:solidFill>
                  <a:schemeClr val="bg1"/>
                </a:solidFill>
                <a:latin typeface="Arial" pitchFamily="34" charset="0"/>
                <a:cs typeface="Arial" pitchFamily="34" charset="0"/>
              </a:rPr>
              <a:t> You have already bled your parents dry.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 can’t give up my lifestyle! How will I survive without my manicurist, masseuse, stylist, and personal chef?</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Fabio: </a:t>
            </a:r>
            <a:r>
              <a:rPr lang="en-US" sz="2800" dirty="0" smtClean="0">
                <a:solidFill>
                  <a:schemeClr val="bg1"/>
                </a:solidFill>
                <a:latin typeface="Arial" pitchFamily="34" charset="0"/>
                <a:cs typeface="Arial" pitchFamily="34" charset="0"/>
              </a:rPr>
              <a:t>Well, you will still have that if you agree to the marriage.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A present already? What?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chocolate? How low class. Do you want me… do you want your new wife to get fat?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Fabio: </a:t>
            </a:r>
            <a:r>
              <a:rPr lang="en-US" sz="2800" dirty="0" smtClean="0">
                <a:solidFill>
                  <a:schemeClr val="bg1"/>
                </a:solidFill>
                <a:latin typeface="Arial" pitchFamily="34" charset="0"/>
                <a:cs typeface="Arial" pitchFamily="34" charset="0"/>
              </a:rPr>
              <a:t>Listen, if you want me and my money, take this.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 Weiss</a:t>
            </a:r>
            <a:r>
              <a:rPr lang="en-US" sz="2800" dirty="0" smtClean="0">
                <a:solidFill>
                  <a:schemeClr val="bg1"/>
                </a:solidFill>
                <a:latin typeface="Arial" pitchFamily="34" charset="0"/>
                <a:cs typeface="Arial" pitchFamily="34" charset="0"/>
              </a:rPr>
              <a:t>: Yes, yes, go on.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 T</a:t>
            </a:r>
            <a:r>
              <a:rPr lang="en-US" sz="2800" dirty="0" smtClean="0">
                <a:solidFill>
                  <a:schemeClr val="bg1"/>
                </a:solidFill>
                <a:latin typeface="Arial" pitchFamily="34" charset="0"/>
                <a:cs typeface="Arial" pitchFamily="34" charset="0"/>
              </a:rPr>
              <a:t>he Golden Ticket …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s-ES" sz="2800" dirty="0" smtClean="0">
                <a:solidFill>
                  <a:schemeClr val="bg1"/>
                </a:solidFill>
                <a:latin typeface="Arial" pitchFamily="34" charset="0"/>
                <a:cs typeface="Arial" pitchFamily="34" charset="0"/>
              </a:rPr>
              <a:t/>
            </a:r>
            <a:br>
              <a:rPr lang="es-ES" sz="2800" dirty="0" smtClean="0">
                <a:solidFill>
                  <a:schemeClr val="bg1"/>
                </a:solidFill>
                <a:latin typeface="Arial" pitchFamily="34" charset="0"/>
                <a:cs typeface="Arial" pitchFamily="34" charset="0"/>
              </a:rPr>
            </a:br>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chemeClr val="bg1"/>
                </a:solidFill>
                <a:latin typeface="Arial" pitchFamily="34" charset="0"/>
                <a:cs typeface="Arial" pitchFamily="34" charset="0"/>
              </a:rPr>
              <a:t>Italian</a:t>
            </a:r>
            <a:endParaRPr lang="en-US" sz="40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 Mom:</a:t>
            </a:r>
            <a:r>
              <a:rPr lang="en-US" sz="2800" dirty="0" smtClean="0">
                <a:solidFill>
                  <a:schemeClr val="bg1"/>
                </a:solidFill>
                <a:latin typeface="Arial" pitchFamily="34" charset="0"/>
                <a:cs typeface="Arial" pitchFamily="34" charset="0"/>
              </a:rPr>
              <a:t> How was school today Charlie?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It was fine, mom, boring as always.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Grandpa</a:t>
            </a:r>
            <a:r>
              <a:rPr lang="en-US" sz="2800" dirty="0" smtClean="0">
                <a:solidFill>
                  <a:schemeClr val="bg1"/>
                </a:solidFill>
                <a:latin typeface="Arial" pitchFamily="34" charset="0"/>
                <a:cs typeface="Arial" pitchFamily="34" charset="0"/>
              </a:rPr>
              <a:t> </a:t>
            </a:r>
            <a:r>
              <a:rPr lang="en-US" sz="2800" b="1" dirty="0" smtClean="0">
                <a:solidFill>
                  <a:schemeClr val="bg1"/>
                </a:solidFill>
                <a:latin typeface="Arial" pitchFamily="34" charset="0"/>
                <a:cs typeface="Arial" pitchFamily="34" charset="0"/>
              </a:rPr>
              <a:t>Joe:</a:t>
            </a:r>
            <a:r>
              <a:rPr lang="en-US" sz="2800" dirty="0" smtClean="0">
                <a:solidFill>
                  <a:schemeClr val="bg1"/>
                </a:solidFill>
                <a:latin typeface="Arial" pitchFamily="34" charset="0"/>
                <a:cs typeface="Arial" pitchFamily="34" charset="0"/>
              </a:rPr>
              <a:t> Hey Charlie, any luck with the golden ticket?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No such luck, Grandpa Joe. You know our family has no money to spare on chocolate bars!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Mom</a:t>
            </a:r>
            <a:r>
              <a:rPr lang="en-US" sz="2800" dirty="0" smtClean="0">
                <a:solidFill>
                  <a:schemeClr val="bg1"/>
                </a:solidFill>
                <a:latin typeface="Arial" pitchFamily="34" charset="0"/>
                <a:cs typeface="Arial" pitchFamily="34" charset="0"/>
              </a:rPr>
              <a:t>: Let’s just listen to the radio and maybe you will feel better.</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 From the 1980's! I saw him on TV with that guy who makes rap music...what's his name ... Um…</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Radio: … </a:t>
            </a:r>
            <a:r>
              <a:rPr lang="en-US" sz="2800" dirty="0" smtClean="0">
                <a:solidFill>
                  <a:schemeClr val="bg1"/>
                </a:solidFill>
                <a:latin typeface="Arial" pitchFamily="34" charset="0"/>
                <a:cs typeface="Arial" pitchFamily="34" charset="0"/>
              </a:rPr>
              <a:t>and the fifth golden ticket has been found. However, its authenticity has not been verified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a:t>
            </a:r>
            <a:r>
              <a:rPr lang="en-US" sz="2800" dirty="0" smtClean="0">
                <a:solidFill>
                  <a:schemeClr val="bg1"/>
                </a:solidFill>
                <a:latin typeface="Arial" pitchFamily="34" charset="0"/>
                <a:cs typeface="Arial" pitchFamily="34" charset="0"/>
              </a:rPr>
              <a:t> </a:t>
            </a:r>
            <a:r>
              <a:rPr lang="en-US" sz="2800" b="1" dirty="0" smtClean="0">
                <a:solidFill>
                  <a:schemeClr val="bg1"/>
                </a:solidFill>
                <a:latin typeface="Arial" pitchFamily="34" charset="0"/>
                <a:cs typeface="Arial" pitchFamily="34" charset="0"/>
              </a:rPr>
              <a:t>Joe:</a:t>
            </a:r>
            <a:r>
              <a:rPr lang="en-US" sz="2800" dirty="0" smtClean="0">
                <a:solidFill>
                  <a:schemeClr val="bg1"/>
                </a:solidFill>
                <a:latin typeface="Arial" pitchFamily="34" charset="0"/>
                <a:cs typeface="Arial" pitchFamily="34" charset="0"/>
              </a:rPr>
              <a:t> I’m sorry, Charlie.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It’s okay Grandpa Joe, honest! I didn’t want the ticket that bad anyway. I better go to my room now.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pPr algn="just"/>
            <a:r>
              <a:rPr lang="en-US" sz="2800" b="1" dirty="0" smtClean="0">
                <a:solidFill>
                  <a:schemeClr val="bg1"/>
                </a:solidFill>
                <a:latin typeface="Arial" pitchFamily="34" charset="0"/>
                <a:cs typeface="Arial" pitchFamily="34" charset="0"/>
              </a:rPr>
              <a:t>Grandpa</a:t>
            </a:r>
            <a:r>
              <a:rPr lang="en-US" sz="2800" dirty="0" smtClean="0">
                <a:solidFill>
                  <a:schemeClr val="bg1"/>
                </a:solidFill>
                <a:latin typeface="Arial" pitchFamily="34" charset="0"/>
                <a:cs typeface="Arial" pitchFamily="34" charset="0"/>
              </a:rPr>
              <a:t> </a:t>
            </a:r>
            <a:r>
              <a:rPr lang="en-US" sz="2800" b="1" dirty="0" smtClean="0">
                <a:solidFill>
                  <a:schemeClr val="bg1"/>
                </a:solidFill>
                <a:latin typeface="Arial" pitchFamily="34" charset="0"/>
                <a:cs typeface="Arial" pitchFamily="34" charset="0"/>
              </a:rPr>
              <a:t>Joe:</a:t>
            </a:r>
            <a:r>
              <a:rPr lang="en-US" sz="2800" dirty="0" smtClean="0">
                <a:solidFill>
                  <a:schemeClr val="bg1"/>
                </a:solidFill>
                <a:latin typeface="Arial" pitchFamily="34" charset="0"/>
                <a:cs typeface="Arial" pitchFamily="34" charset="0"/>
              </a:rPr>
              <a:t> Wait, Charlie! Here, I saved this little bit of money for a special occasion…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pPr algn="l"/>
            <a:r>
              <a:rPr lang="en-US" sz="2800" dirty="0" smtClean="0">
                <a:solidFill>
                  <a:schemeClr val="bg1"/>
                </a:solidFill>
                <a:latin typeface="Arial" pitchFamily="34" charset="0"/>
                <a:cs typeface="Arial" pitchFamily="34" charset="0"/>
              </a:rPr>
              <a:t>Well, I think today counts as one, so why don’t you go buy me a chocolate bar, I could use some right about now. And buy one for yourself also.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Thanks, Grandpa Joe!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smtClean="0">
                <a:solidFill>
                  <a:schemeClr val="bg1"/>
                </a:solidFill>
                <a:latin typeface="Arial" pitchFamily="34" charset="0"/>
                <a:cs typeface="Arial" pitchFamily="34" charset="0"/>
              </a:rPr>
              <a:t>All:</a:t>
            </a:r>
            <a:r>
              <a:rPr lang="en-US" sz="2800" dirty="0" smtClean="0">
                <a:solidFill>
                  <a:schemeClr val="bg1"/>
                </a:solidFill>
                <a:latin typeface="Arial" pitchFamily="34" charset="0"/>
                <a:cs typeface="Arial" pitchFamily="34" charset="0"/>
              </a:rPr>
              <a:t> Bye, </a:t>
            </a:r>
            <a:r>
              <a:rPr lang="en-US" sz="2800" dirty="0" smtClean="0">
                <a:solidFill>
                  <a:schemeClr val="bg1"/>
                </a:solidFill>
                <a:latin typeface="Arial" pitchFamily="34" charset="0"/>
                <a:cs typeface="Arial" pitchFamily="34" charset="0"/>
              </a:rPr>
              <a:t>Charlie.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Child 1</a:t>
            </a:r>
            <a:r>
              <a:rPr lang="en-US" sz="2800" dirty="0" smtClean="0">
                <a:solidFill>
                  <a:schemeClr val="bg1"/>
                </a:solidFill>
                <a:latin typeface="Arial" pitchFamily="34" charset="0"/>
                <a:cs typeface="Arial" pitchFamily="34" charset="0"/>
              </a:rPr>
              <a:t>: Oh! You mean that piano guy! I saw that video too!</a:t>
            </a:r>
            <a:endParaRPr lang="en-US" sz="2800" i="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Store Owner:</a:t>
            </a:r>
            <a:r>
              <a:rPr lang="en-US" sz="2800" dirty="0" smtClean="0">
                <a:solidFill>
                  <a:schemeClr val="bg1"/>
                </a:solidFill>
                <a:latin typeface="Arial" pitchFamily="34" charset="0"/>
                <a:cs typeface="Arial" pitchFamily="34" charset="0"/>
              </a:rPr>
              <a:t> Hello, friendly people!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Can I have two Gooey Chocolate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bars please?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r>
              <a:rPr lang="en-US" sz="2800" b="1" dirty="0" smtClean="0">
                <a:solidFill>
                  <a:schemeClr val="bg1"/>
                </a:solidFill>
                <a:latin typeface="Arial" pitchFamily="34" charset="0"/>
                <a:cs typeface="Arial" pitchFamily="34" charset="0"/>
              </a:rPr>
              <a:t>Store Owner:</a:t>
            </a:r>
            <a:r>
              <a:rPr lang="en-US" sz="2800" dirty="0" smtClean="0">
                <a:solidFill>
                  <a:schemeClr val="bg1"/>
                </a:solidFill>
                <a:latin typeface="Arial" pitchFamily="34" charset="0"/>
                <a:cs typeface="Arial" pitchFamily="34" charset="0"/>
              </a:rPr>
              <a:t> Sure thing.</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Store Owner:</a:t>
            </a:r>
            <a:r>
              <a:rPr lang="en-US" sz="2800" dirty="0" smtClean="0">
                <a:solidFill>
                  <a:schemeClr val="bg1"/>
                </a:solidFill>
                <a:latin typeface="Arial" pitchFamily="34" charset="0"/>
                <a:cs typeface="Arial" pitchFamily="34" charset="0"/>
              </a:rPr>
              <a:t> AHEM</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Woman:</a:t>
            </a:r>
            <a:r>
              <a:rPr lang="en-US" sz="2800" dirty="0" smtClean="0">
                <a:solidFill>
                  <a:schemeClr val="bg1"/>
                </a:solidFill>
                <a:latin typeface="Arial" pitchFamily="34" charset="0"/>
                <a:cs typeface="Arial" pitchFamily="34" charset="0"/>
              </a:rPr>
              <a:t> Take a look, take a look!</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Man:</a:t>
            </a:r>
            <a:r>
              <a:rPr lang="en-US" sz="2800" dirty="0" smtClean="0">
                <a:solidFill>
                  <a:schemeClr val="bg1"/>
                </a:solidFill>
                <a:latin typeface="Arial" pitchFamily="34" charset="0"/>
                <a:cs typeface="Arial" pitchFamily="34" charset="0"/>
              </a:rPr>
              <a:t> Did you hear that the last ticket was a fraud?!!?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Woman:</a:t>
            </a:r>
            <a:r>
              <a:rPr lang="en-US" sz="2800" dirty="0" smtClean="0">
                <a:solidFill>
                  <a:schemeClr val="bg1"/>
                </a:solidFill>
                <a:latin typeface="Arial" pitchFamily="34" charset="0"/>
                <a:cs typeface="Arial" pitchFamily="34" charset="0"/>
              </a:rPr>
              <a:t> So there is one more ticket left!?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Child 2</a:t>
            </a:r>
            <a:r>
              <a:rPr lang="en-US" sz="2800" dirty="0" smtClean="0">
                <a:solidFill>
                  <a:schemeClr val="bg1"/>
                </a:solidFill>
                <a:latin typeface="Arial" pitchFamily="34" charset="0"/>
                <a:cs typeface="Arial" pitchFamily="34" charset="0"/>
              </a:rPr>
              <a:t>: I love that video! Mozart is awesome! He made the best music videos.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Store Owner:</a:t>
            </a:r>
            <a:r>
              <a:rPr lang="en-US" sz="2800" dirty="0" smtClean="0">
                <a:solidFill>
                  <a:schemeClr val="bg1"/>
                </a:solidFill>
                <a:latin typeface="Arial" pitchFamily="34" charset="0"/>
                <a:cs typeface="Arial" pitchFamily="34" charset="0"/>
              </a:rPr>
              <a:t> Hello again!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On second thought, can I have one more candy bar for on the go?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Store Owner:</a:t>
            </a:r>
            <a:r>
              <a:rPr lang="en-US" sz="2800" dirty="0" smtClean="0">
                <a:solidFill>
                  <a:schemeClr val="bg1"/>
                </a:solidFill>
                <a:latin typeface="Arial" pitchFamily="34" charset="0"/>
                <a:cs typeface="Arial" pitchFamily="34" charset="0"/>
              </a:rPr>
              <a:t> Certainly!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Woman:</a:t>
            </a:r>
            <a:r>
              <a:rPr lang="en-US" sz="2800" dirty="0" smtClean="0">
                <a:solidFill>
                  <a:schemeClr val="bg1"/>
                </a:solidFill>
                <a:latin typeface="Arial" pitchFamily="34" charset="0"/>
                <a:cs typeface="Arial" pitchFamily="34" charset="0"/>
              </a:rPr>
              <a:t> Did you know that the last ticket was a fraud?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Store Owner:</a:t>
            </a:r>
            <a:r>
              <a:rPr lang="en-US" sz="2800" dirty="0" smtClean="0">
                <a:solidFill>
                  <a:schemeClr val="bg1"/>
                </a:solidFill>
                <a:latin typeface="Arial" pitchFamily="34" charset="0"/>
                <a:cs typeface="Arial" pitchFamily="34" charset="0"/>
              </a:rPr>
              <a:t> You mean there is one more ticket left? I wonder who will win the last one</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82000" cy="1143000"/>
          </a:xfrm>
        </p:spPr>
        <p:txBody>
          <a:bodyPr>
            <a:noAutofit/>
          </a:bodyPr>
          <a:lstStyle/>
          <a:p>
            <a:pPr algn="l"/>
            <a:r>
              <a:rPr lang="en-US" sz="2800" b="1" dirty="0" smtClean="0">
                <a:solidFill>
                  <a:schemeClr val="bg1"/>
                </a:solidFill>
                <a:latin typeface="Arial" pitchFamily="34" charset="0"/>
                <a:cs typeface="Arial" pitchFamily="34" charset="0"/>
              </a:rPr>
              <a:t>Woman:</a:t>
            </a:r>
            <a:r>
              <a:rPr lang="en-US" sz="2800" dirty="0" smtClean="0">
                <a:solidFill>
                  <a:schemeClr val="bg1"/>
                </a:solidFill>
                <a:latin typeface="Arial" pitchFamily="34" charset="0"/>
                <a:cs typeface="Arial" pitchFamily="34" charset="0"/>
              </a:rPr>
              <a:t> Oh my goodness, that boy has the last golden ticket! I’ll give you anything for it!  What do you want?  A cell phone? A </a:t>
            </a:r>
            <a:r>
              <a:rPr lang="en-US" sz="2800" dirty="0" err="1" smtClean="0">
                <a:solidFill>
                  <a:schemeClr val="bg1"/>
                </a:solidFill>
                <a:latin typeface="Arial" pitchFamily="34" charset="0"/>
                <a:cs typeface="Arial" pitchFamily="34" charset="0"/>
              </a:rPr>
              <a:t>Playstation</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Store Owner:</a:t>
            </a:r>
            <a:r>
              <a:rPr lang="en-US" sz="2800" dirty="0" smtClean="0">
                <a:solidFill>
                  <a:schemeClr val="bg1"/>
                </a:solidFill>
                <a:latin typeface="Arial" pitchFamily="34" charset="0"/>
                <a:cs typeface="Arial" pitchFamily="34" charset="0"/>
              </a:rPr>
              <a:t> Run, Charlie, run all the way home and don’t look back!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Charlie, are you okay? Why are you running in?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smtClean="0">
                <a:solidFill>
                  <a:schemeClr val="bg1"/>
                </a:solidFill>
                <a:latin typeface="Arial" pitchFamily="34" charset="0"/>
                <a:cs typeface="Arial" pitchFamily="34" charset="0"/>
              </a:rPr>
              <a:t>Charlie: </a:t>
            </a:r>
            <a:r>
              <a:rPr lang="en-US" sz="2800" dirty="0" smtClean="0">
                <a:solidFill>
                  <a:schemeClr val="bg1"/>
                </a:solidFill>
                <a:latin typeface="Arial" pitchFamily="34" charset="0"/>
                <a:cs typeface="Arial" pitchFamily="34" charset="0"/>
              </a:rPr>
              <a:t>Sorry, grandpa … BUT IT’S THE GOLDEN TICKET</a:t>
            </a:r>
            <a:r>
              <a:rPr lang="en-US" sz="2800" dirty="0" smtClean="0">
                <a:solidFill>
                  <a:schemeClr val="bg1"/>
                </a:solidFill>
                <a:latin typeface="Arial" pitchFamily="34" charset="0"/>
                <a:cs typeface="Arial" pitchFamily="34" charset="0"/>
              </a:rPr>
              <a:t>!</a:t>
            </a:r>
            <a:endParaRPr lang="en-US" sz="2400" b="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Charlie, stop pulling my leg, the last one was found.</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No grandpa. It was a fake! The last one is here! In my hand</a:t>
            </a:r>
            <a:r>
              <a:rPr lang="en-US" sz="2800" dirty="0" smtClean="0">
                <a:solidFill>
                  <a:schemeClr val="bg1"/>
                </a:solidFill>
                <a:latin typeface="Arial" pitchFamily="34" charset="0"/>
                <a:cs typeface="Arial" pitchFamily="34" charset="0"/>
              </a:rPr>
              <a: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a:t>
            </a:r>
            <a:r>
              <a:rPr lang="en-US" sz="2800" dirty="0" smtClean="0">
                <a:solidFill>
                  <a:schemeClr val="bg1"/>
                </a:solidFill>
                <a:latin typeface="Arial" pitchFamily="34" charset="0"/>
                <a:cs typeface="Arial" pitchFamily="34" charset="0"/>
              </a:rPr>
              <a:t> Let me see that. WAHOOOO!</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10600" cy="1143000"/>
          </a:xfrm>
        </p:spPr>
        <p:txBody>
          <a:bodyPr>
            <a:noAutofit/>
          </a:bodyPr>
          <a:lstStyle/>
          <a:p>
            <a:pPr algn="l"/>
            <a:r>
              <a:rPr lang="en-US" sz="2800" b="1" dirty="0" smtClean="0">
                <a:solidFill>
                  <a:schemeClr val="bg1"/>
                </a:solidFill>
                <a:latin typeface="Arial" pitchFamily="34" charset="0"/>
                <a:cs typeface="Arial" pitchFamily="34" charset="0"/>
              </a:rPr>
              <a:t>Mom:</a:t>
            </a:r>
            <a:r>
              <a:rPr lang="en-US" sz="2800" dirty="0" smtClean="0">
                <a:solidFill>
                  <a:schemeClr val="bg1"/>
                </a:solidFill>
                <a:latin typeface="Arial" pitchFamily="34" charset="0"/>
                <a:cs typeface="Arial" pitchFamily="34" charset="0"/>
              </a:rPr>
              <a:t> Let me take a look.  Meet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at the Chocolate factory at 9 AM sharp … one lucky holder will receive a lifetime supply of chocolate.  Oh my!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Grandma:</a:t>
            </a:r>
            <a:r>
              <a:rPr lang="en-US" sz="2800" dirty="0" smtClean="0">
                <a:solidFill>
                  <a:schemeClr val="bg1"/>
                </a:solidFill>
                <a:latin typeface="Arial" pitchFamily="34" charset="0"/>
                <a:cs typeface="Arial" pitchFamily="34" charset="0"/>
              </a:rPr>
              <a:t> We could use the chocolate and open a shop, and sell all of the chocolate and make millions</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algn="l"/>
            <a:r>
              <a:rPr lang="en-US" sz="2800" b="1" dirty="0" smtClean="0">
                <a:solidFill>
                  <a:schemeClr val="bg1"/>
                </a:solidFill>
                <a:latin typeface="Arial" pitchFamily="34" charset="0"/>
                <a:cs typeface="Arial" pitchFamily="34" charset="0"/>
              </a:rPr>
              <a:t>Grandpa:</a:t>
            </a:r>
            <a:r>
              <a:rPr lang="en-US" sz="2800" dirty="0" smtClean="0">
                <a:solidFill>
                  <a:schemeClr val="bg1"/>
                </a:solidFill>
                <a:latin typeface="Arial" pitchFamily="34" charset="0"/>
                <a:cs typeface="Arial" pitchFamily="34" charset="0"/>
              </a:rPr>
              <a:t> I can get new teeth!</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pPr algn="l"/>
            <a:r>
              <a:rPr lang="en-US" sz="2800" b="1" dirty="0" smtClean="0">
                <a:solidFill>
                  <a:schemeClr val="bg1"/>
                </a:solidFill>
                <a:latin typeface="Arial" pitchFamily="34" charset="0"/>
                <a:cs typeface="Arial" pitchFamily="34" charset="0"/>
              </a:rPr>
              <a:t>Grandma:</a:t>
            </a:r>
            <a:r>
              <a:rPr lang="en-US" sz="2800" dirty="0" smtClean="0">
                <a:solidFill>
                  <a:schemeClr val="bg1"/>
                </a:solidFill>
                <a:latin typeface="Arial" pitchFamily="34" charset="0"/>
                <a:cs typeface="Arial" pitchFamily="34" charset="0"/>
              </a:rPr>
              <a:t> I can get new glasses!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Everyone:</a:t>
            </a:r>
            <a:r>
              <a:rPr lang="en-US" sz="2800" dirty="0" smtClean="0">
                <a:solidFill>
                  <a:schemeClr val="bg1"/>
                </a:solidFill>
                <a:latin typeface="Arial" pitchFamily="34" charset="0"/>
                <a:cs typeface="Arial" pitchFamily="34" charset="0"/>
              </a:rPr>
              <a:t> We’re all going be rich!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err="1" smtClean="0">
                <a:solidFill>
                  <a:schemeClr val="bg1"/>
                </a:solidFill>
                <a:latin typeface="Arial" pitchFamily="34" charset="0"/>
                <a:cs typeface="Arial" pitchFamily="34" charset="0"/>
              </a:rPr>
              <a:t>Mr.Weiss</a:t>
            </a:r>
            <a:r>
              <a:rPr lang="en-US" sz="2800" dirty="0" smtClean="0">
                <a:solidFill>
                  <a:schemeClr val="bg1"/>
                </a:solidFill>
                <a:latin typeface="Arial" pitchFamily="34" charset="0"/>
                <a:cs typeface="Arial" pitchFamily="34" charset="0"/>
              </a:rPr>
              <a:t>: Are you serious?!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You may take one person to accompany you. Grandpa Joe, I want you to come</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I’d be delighted Charlie, We’ve got the golden ticket!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solidFill>
                  <a:schemeClr val="bg1"/>
                </a:solidFill>
                <a:latin typeface="Arial" pitchFamily="34" charset="0"/>
                <a:cs typeface="Arial" pitchFamily="34" charset="0"/>
              </a:rPr>
              <a:t>Portuguese</a:t>
            </a:r>
            <a:endParaRPr lang="en-US" sz="40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905000"/>
          </a:xfrm>
        </p:spPr>
        <p:txBody>
          <a:bodyPr>
            <a:noAutofit/>
          </a:bodyPr>
          <a:lstStyle/>
          <a:p>
            <a:pPr algn="l"/>
            <a:r>
              <a:rPr lang="en-US" sz="2800" b="1" dirty="0" smtClean="0">
                <a:solidFill>
                  <a:schemeClr val="bg1"/>
                </a:solidFill>
                <a:latin typeface="Arial" pitchFamily="34" charset="0"/>
                <a:cs typeface="Arial" pitchFamily="34" charset="0"/>
              </a:rPr>
              <a:t>Reporter:</a:t>
            </a:r>
            <a:r>
              <a:rPr lang="en-US" sz="2800" dirty="0" smtClean="0">
                <a:solidFill>
                  <a:schemeClr val="bg1"/>
                </a:solidFill>
                <a:latin typeface="Arial" pitchFamily="34" charset="0"/>
                <a:cs typeface="Arial" pitchFamily="34" charset="0"/>
              </a:rPr>
              <a:t> Well, this is it. The historic day on which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has promised to open his gates, and 5 lucky children will enter for the first time ever </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524000"/>
          </a:xfrm>
        </p:spPr>
        <p:txBody>
          <a:bodyPr>
            <a:noAutofit/>
          </a:bodyPr>
          <a:lstStyle/>
          <a:p>
            <a:pPr algn="l"/>
            <a:r>
              <a:rPr lang="en-US" sz="2800" dirty="0" smtClean="0">
                <a:solidFill>
                  <a:schemeClr val="bg1"/>
                </a:solidFill>
                <a:latin typeface="Arial" pitchFamily="34" charset="0"/>
                <a:cs typeface="Arial" pitchFamily="34" charset="0"/>
              </a:rPr>
              <a:t>All these people have gathered for that magical time when the gates open and we get a chance to see the master of all candies, Mr. Willy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a:t>
            </a:r>
            <a:endParaRPr lang="en-US" sz="2800" dirty="0">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dirty="0" smtClean="0">
                <a:solidFill>
                  <a:schemeClr val="bg1"/>
                </a:solidFill>
                <a:latin typeface="Arial" pitchFamily="34" charset="0"/>
                <a:cs typeface="Arial" pitchFamily="34" charset="0"/>
              </a:rPr>
              <a:t>: Hello everyone, Sam </a:t>
            </a:r>
            <a:r>
              <a:rPr lang="en-US" sz="2800" dirty="0" err="1" smtClean="0">
                <a:solidFill>
                  <a:schemeClr val="bg1"/>
                </a:solidFill>
                <a:latin typeface="Arial" pitchFamily="34" charset="0"/>
                <a:cs typeface="Arial" pitchFamily="34" charset="0"/>
              </a:rPr>
              <a:t>Beauregarde</a:t>
            </a:r>
            <a:r>
              <a:rPr lang="en-US" sz="2800" dirty="0" smtClean="0">
                <a:solidFill>
                  <a:schemeClr val="bg1"/>
                </a:solidFill>
                <a:latin typeface="Arial" pitchFamily="34" charset="0"/>
                <a:cs typeface="Arial" pitchFamily="34" charset="0"/>
              </a:rPr>
              <a:t> here.  The next time you're in Miles City, Montana,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dirty="0" smtClean="0">
                <a:solidFill>
                  <a:schemeClr val="bg1"/>
                </a:solidFill>
                <a:latin typeface="Arial" pitchFamily="34" charset="0"/>
                <a:cs typeface="Arial" pitchFamily="34" charset="0"/>
              </a:rPr>
              <a:t>: … don't forget to visit </a:t>
            </a:r>
            <a:r>
              <a:rPr lang="en-US" sz="2800" dirty="0" err="1" smtClean="0">
                <a:solidFill>
                  <a:schemeClr val="bg1"/>
                </a:solidFill>
                <a:latin typeface="Arial" pitchFamily="34" charset="0"/>
                <a:cs typeface="Arial" pitchFamily="34" charset="0"/>
              </a:rPr>
              <a:t>Beauregarde's</a:t>
            </a:r>
            <a:r>
              <a:rPr lang="en-US" sz="2800" dirty="0" smtClean="0">
                <a:solidFill>
                  <a:schemeClr val="bg1"/>
                </a:solidFill>
                <a:latin typeface="Arial" pitchFamily="34" charset="0"/>
                <a:cs typeface="Arial" pitchFamily="34" charset="0"/>
              </a:rPr>
              <a:t> Camel Mart for all the cheapest prices on all your camel needs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See I told you it was an easy question!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Dad stop it, this is my chance to shine.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 want to go in first before anybody else.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 Sultana:</a:t>
            </a:r>
            <a:r>
              <a:rPr lang="en-US" sz="2800" dirty="0" smtClean="0">
                <a:solidFill>
                  <a:schemeClr val="bg1"/>
                </a:solidFill>
                <a:latin typeface="Arial" pitchFamily="34" charset="0"/>
                <a:cs typeface="Arial" pitchFamily="34" charset="0"/>
              </a:rPr>
              <a:t> Alright sweetheart</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There’ll be plenty of that later.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Grandpa Joe, I can’t believe it. We’re actually about to go in.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 Joe: </a:t>
            </a:r>
            <a:r>
              <a:rPr lang="en-US" sz="2800" dirty="0" smtClean="0">
                <a:solidFill>
                  <a:schemeClr val="bg1"/>
                </a:solidFill>
                <a:latin typeface="Arial" pitchFamily="34" charset="0"/>
                <a:cs typeface="Arial" pitchFamily="34" charset="0"/>
              </a:rPr>
              <a:t>Not only that, we’re going to see one of the most magical places ever, with the best tour guide for it possible, Mr. Willy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himself!</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Thank you everyone. Now may the five ticket holders please step forward?</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
            <a:ext cx="7772400" cy="1371600"/>
          </a:xfrm>
        </p:spPr>
        <p:txBody>
          <a:bodyPr/>
          <a:lstStyle/>
          <a:p>
            <a:r>
              <a:rPr lang="en-US" sz="4000" b="1" dirty="0" smtClean="0">
                <a:solidFill>
                  <a:schemeClr val="bg1"/>
                </a:solidFill>
                <a:latin typeface="Arial" pitchFamily="34" charset="0"/>
                <a:cs typeface="Arial" pitchFamily="34" charset="0"/>
              </a:rPr>
              <a:t>Welcome to Dinner Theater!</a:t>
            </a:r>
            <a:endParaRPr lang="en-US" sz="4000" b="1" dirty="0">
              <a:solidFill>
                <a:schemeClr val="bg1"/>
              </a:solidFill>
              <a:latin typeface="Arial" pitchFamily="34" charset="0"/>
              <a:cs typeface="Arial" pitchFamily="34" charset="0"/>
            </a:endParaRPr>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Autofit/>
          </a:bodyPr>
          <a:lstStyle/>
          <a:p>
            <a:pPr algn="l"/>
            <a:r>
              <a:rPr lang="en-US" sz="2800" b="1" dirty="0" smtClean="0"/>
              <a:t> </a:t>
            </a:r>
            <a:r>
              <a:rPr lang="en-US" sz="2800" b="1" dirty="0" smtClean="0">
                <a:solidFill>
                  <a:schemeClr val="bg1"/>
                </a:solidFill>
                <a:latin typeface="Arial" pitchFamily="34" charset="0"/>
                <a:cs typeface="Arial" pitchFamily="34" charset="0"/>
              </a:rPr>
              <a:t>Mr. Weiss:</a:t>
            </a:r>
            <a:r>
              <a:rPr lang="en-US" sz="2800" dirty="0" smtClean="0">
                <a:solidFill>
                  <a:schemeClr val="bg1"/>
                </a:solidFill>
                <a:latin typeface="Arial" pitchFamily="34" charset="0"/>
                <a:cs typeface="Arial" pitchFamily="34" charset="0"/>
              </a:rPr>
              <a:t> No...No! How can you mix up the greatest musical composer of all time with ... with … FALCO!!!</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pPr>
              <a:buNone/>
            </a:pPr>
            <a:endParaRPr lang="en-US" dirty="0"/>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 Sultana:</a:t>
            </a:r>
            <a:r>
              <a:rPr lang="en-US" sz="2800" dirty="0" smtClean="0">
                <a:solidFill>
                  <a:schemeClr val="bg1"/>
                </a:solidFill>
                <a:latin typeface="Arial" pitchFamily="34" charset="0"/>
                <a:cs typeface="Arial" pitchFamily="34" charset="0"/>
              </a:rPr>
              <a:t> Alright, everyone step back. </a:t>
            </a:r>
            <a:r>
              <a:rPr lang="en-US" sz="2800"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goes in first.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6002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Welcome. I’m glad to see your young faces, and today is going to be extremely exciting. Before I go into details, present your tickets and tell me your name.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Hi, my name is </a:t>
            </a:r>
            <a:r>
              <a:rPr lang="en-US" sz="2800"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Sultana</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My dear </a:t>
            </a:r>
            <a:r>
              <a:rPr lang="en-US" sz="2800"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what a pleasure. And Mr. Sultana, a pleasure to meet you, sir.  Would you just step over there for a minute?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Augustus </a:t>
            </a:r>
            <a:r>
              <a:rPr lang="en-US" sz="2800" dirty="0" err="1" smtClean="0">
                <a:solidFill>
                  <a:schemeClr val="bg1"/>
                </a:solidFill>
                <a:latin typeface="Arial" pitchFamily="34" charset="0"/>
                <a:cs typeface="Arial" pitchFamily="34" charset="0"/>
              </a:rPr>
              <a:t>Gloop</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Augustus, nice to see a boy in such fine shape.  And this must be the charming Mrs. </a:t>
            </a:r>
            <a:r>
              <a:rPr lang="en-US" sz="2800" dirty="0" err="1" smtClean="0">
                <a:solidFill>
                  <a:schemeClr val="bg1"/>
                </a:solidFill>
                <a:latin typeface="Arial" pitchFamily="34" charset="0"/>
                <a:cs typeface="Arial" pitchFamily="34" charset="0"/>
              </a:rPr>
              <a:t>Gloop</a:t>
            </a:r>
            <a:r>
              <a:rPr lang="en-US" sz="2800" dirty="0" smtClean="0">
                <a:solidFill>
                  <a:schemeClr val="bg1"/>
                </a:solidFill>
                <a:latin typeface="Arial" pitchFamily="34" charset="0"/>
                <a:cs typeface="Arial" pitchFamily="34" charset="0"/>
              </a:rPr>
              <a:t>.  Just over there, you two.</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Violet </a:t>
            </a:r>
            <a:r>
              <a:rPr lang="en-US" sz="2800" dirty="0" err="1" smtClean="0">
                <a:solidFill>
                  <a:schemeClr val="bg1"/>
                </a:solidFill>
                <a:latin typeface="Arial" pitchFamily="34" charset="0"/>
                <a:cs typeface="Arial" pitchFamily="34" charset="0"/>
              </a:rPr>
              <a:t>Beauregarde</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Child 1:</a:t>
            </a:r>
            <a:r>
              <a:rPr lang="en-US" sz="2800" dirty="0" smtClean="0">
                <a:solidFill>
                  <a:schemeClr val="bg1"/>
                </a:solidFill>
                <a:latin typeface="Arial" pitchFamily="34" charset="0"/>
                <a:cs typeface="Arial" pitchFamily="34" charset="0"/>
              </a:rPr>
              <a:t> Ah, yes!! That's their name! </a:t>
            </a:r>
            <a:r>
              <a:rPr lang="en-US" sz="2800" dirty="0" err="1" smtClean="0">
                <a:solidFill>
                  <a:schemeClr val="bg1"/>
                </a:solidFill>
                <a:latin typeface="Arial" pitchFamily="34" charset="0"/>
                <a:cs typeface="Arial" pitchFamily="34" charset="0"/>
              </a:rPr>
              <a:t>Falco</a:t>
            </a:r>
            <a:r>
              <a:rPr lang="en-US" sz="2800" dirty="0" smtClean="0">
                <a:solidFill>
                  <a:schemeClr val="bg1"/>
                </a:solidFill>
                <a:latin typeface="Arial" pitchFamily="34" charset="0"/>
                <a:cs typeface="Arial" pitchFamily="34" charset="0"/>
              </a:rPr>
              <a:t>! Such a great musical team.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Darling child, welcome to the factory.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What kind of gum you got here? And do you have anything for camels</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My dear sir, what a genuine pleasure.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Only the best kind of gum.  Even the kind made JUST for camels.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dirty="0" smtClean="0">
                <a:solidFill>
                  <a:schemeClr val="bg1"/>
                </a:solidFill>
                <a:latin typeface="Arial" pitchFamily="34" charset="0"/>
                <a:cs typeface="Arial" pitchFamily="34" charset="0"/>
              </a:rPr>
              <a:t>: Sam </a:t>
            </a:r>
            <a:r>
              <a:rPr lang="en-US" sz="2800" dirty="0" err="1" smtClean="0">
                <a:solidFill>
                  <a:schemeClr val="bg1"/>
                </a:solidFill>
                <a:latin typeface="Arial" pitchFamily="34" charset="0"/>
                <a:cs typeface="Arial" pitchFamily="34" charset="0"/>
              </a:rPr>
              <a:t>Beauregarde</a:t>
            </a:r>
            <a:r>
              <a:rPr lang="en-US" sz="2800" dirty="0" smtClean="0">
                <a:solidFill>
                  <a:schemeClr val="bg1"/>
                </a:solidFill>
                <a:latin typeface="Arial" pitchFamily="34" charset="0"/>
                <a:cs typeface="Arial" pitchFamily="34" charset="0"/>
              </a:rPr>
              <a:t> here, Mr.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My good man it’s a pleasure to meet you</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I'm Michelle </a:t>
            </a:r>
            <a:r>
              <a:rPr lang="en-US" sz="2800" dirty="0" err="1" smtClean="0">
                <a:solidFill>
                  <a:schemeClr val="bg1"/>
                </a:solidFill>
                <a:latin typeface="Arial" pitchFamily="34" charset="0"/>
                <a:cs typeface="Arial" pitchFamily="34" charset="0"/>
              </a:rPr>
              <a:t>Teavee</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Well nice to meet…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 </a:t>
            </a:r>
            <a:r>
              <a:rPr lang="en-US" sz="2800" dirty="0" smtClean="0">
                <a:solidFill>
                  <a:schemeClr val="bg1"/>
                </a:solidFill>
                <a:latin typeface="Arial" pitchFamily="34" charset="0"/>
                <a:cs typeface="Arial" pitchFamily="34" charset="0"/>
              </a:rPr>
              <a:t>It was perfectly obvious that you were faking an injury earlier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381000" y="2209800"/>
            <a:ext cx="8305800" cy="3916363"/>
          </a:xfrm>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chemeClr val="bg1"/>
                </a:solidFill>
                <a:latin typeface="Arial" pitchFamily="34" charset="0"/>
                <a:cs typeface="Arial" pitchFamily="34" charset="0"/>
              </a:rPr>
              <a:t>… If you are going to fake a limp, I suggest that you place more pressure on your tibia, as if you injured your patella. Look here on my </a:t>
            </a:r>
            <a:r>
              <a:rPr lang="en-US" sz="2800" dirty="0" err="1" smtClean="0">
                <a:solidFill>
                  <a:schemeClr val="bg1"/>
                </a:solidFill>
                <a:latin typeface="Arial" pitchFamily="34" charset="0"/>
                <a:cs typeface="Arial" pitchFamily="34" charset="0"/>
              </a:rPr>
              <a:t>iPad</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458200" cy="13716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Wonderful to meet you and Mrs. </a:t>
            </a:r>
            <a:r>
              <a:rPr lang="en-US" sz="2800" dirty="0" err="1" smtClean="0">
                <a:solidFill>
                  <a:schemeClr val="bg1"/>
                </a:solidFill>
                <a:latin typeface="Arial" pitchFamily="34" charset="0"/>
                <a:cs typeface="Arial" pitchFamily="34" charset="0"/>
              </a:rPr>
              <a:t>Teavee</a:t>
            </a:r>
            <a:r>
              <a:rPr lang="en-US" sz="2800" dirty="0" smtClean="0">
                <a:solidFill>
                  <a:schemeClr val="bg1"/>
                </a:solidFill>
                <a:latin typeface="Arial" pitchFamily="34" charset="0"/>
                <a:cs typeface="Arial" pitchFamily="34" charset="0"/>
              </a:rPr>
              <a:t>, I assume. You have such a creative little one. Please step over there. And what’s your name, little guy?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Charlie Bucket.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Ah Charlie, I heard all about you over the papers. Congratulations on finding the ticket. And who’s this young man with you?</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My grandfather, Grandpa Joe.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Now that we are all acquainted, are we ready to enter the factory?  Yes?  Good! Then in we go!</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err="1" smtClean="0">
                <a:solidFill>
                  <a:schemeClr val="bg1"/>
                </a:solidFill>
                <a:latin typeface="Arial" pitchFamily="34" charset="0"/>
                <a:cs typeface="Arial" pitchFamily="34" charset="0"/>
              </a:rPr>
              <a:t>Tagalog</a:t>
            </a:r>
            <a:endParaRPr lang="en-US" sz="4000" b="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Autofit/>
          </a:bodyPr>
          <a:lstStyle/>
          <a:p>
            <a:pPr algn="l"/>
            <a:r>
              <a:rPr lang="en-US" sz="2800" b="1" dirty="0" smtClean="0">
                <a:solidFill>
                  <a:schemeClr val="bg1"/>
                </a:solidFill>
                <a:latin typeface="Arial" pitchFamily="34" charset="0"/>
                <a:cs typeface="Arial" pitchFamily="34" charset="0"/>
              </a:rPr>
              <a:t>Mr. Weiss</a:t>
            </a:r>
            <a:r>
              <a:rPr lang="en-US" sz="2800" dirty="0" smtClean="0">
                <a:solidFill>
                  <a:schemeClr val="bg1"/>
                </a:solidFill>
                <a:latin typeface="Arial" pitchFamily="34" charset="0"/>
                <a:cs typeface="Arial" pitchFamily="34" charset="0"/>
              </a:rPr>
              <a:t>: Your generation makes me sick. Since you all obviously have no clue about music!  Now open your textbooks to page ... </a:t>
            </a:r>
            <a:endParaRPr lang="en-US" sz="2800"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dirty="0" smtClean="0">
                <a:solidFill>
                  <a:schemeClr val="bg1"/>
                </a:solidFill>
                <a:latin typeface="Arial" pitchFamily="34" charset="0"/>
                <a:cs typeface="Arial" pitchFamily="34" charset="0"/>
              </a:rPr>
              <a:t>: Oh my goodness! Is that what I think it is in the river?!</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No, no, no. You must be mistaken. It's not polluted, it's CHOCOLATE!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A chocolate river?! That's the most fascinating thing I've ever seen!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Our method is one of a kind considering we mix our chocolate by waterfall.</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Grandpa! Is it me or am I seeing multiple </a:t>
            </a:r>
            <a:r>
              <a:rPr lang="en-US" sz="2800" dirty="0" err="1" smtClean="0">
                <a:solidFill>
                  <a:schemeClr val="bg1"/>
                </a:solidFill>
                <a:latin typeface="Arial" pitchFamily="34" charset="0"/>
                <a:cs typeface="Arial" pitchFamily="34" charset="0"/>
              </a:rPr>
              <a:t>Snookies</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Don’t be silly Charlie, of course that’s not her! Besides, she’s probably busy filming “Jersey Shore” which airs next Thursday</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Grandpa, you actually watch that show?</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676400"/>
          </a:xfrm>
        </p:spPr>
        <p:txBody>
          <a:bodyPr>
            <a:noAutofit/>
          </a:bodyPr>
          <a:lstStyle/>
          <a:p>
            <a:pPr algn="l"/>
            <a:r>
              <a:rPr lang="en-US" sz="2800" b="1" dirty="0" smtClean="0">
                <a:solidFill>
                  <a:schemeClr val="bg1"/>
                </a:solidFill>
                <a:latin typeface="Arial" pitchFamily="34" charset="0"/>
                <a:cs typeface="Arial" pitchFamily="34" charset="0"/>
              </a:rPr>
              <a:t>Grandpa Joe: </a:t>
            </a:r>
            <a:r>
              <a:rPr lang="en-US" sz="2800" dirty="0" smtClean="0">
                <a:solidFill>
                  <a:schemeClr val="bg1"/>
                </a:solidFill>
                <a:latin typeface="Arial" pitchFamily="34" charset="0"/>
                <a:cs typeface="Arial" pitchFamily="34" charset="0"/>
              </a:rPr>
              <a:t>Well, I stuck at home all day. Anyway. Concerning these little, little people, I’ve never seen such a face. One of a kind, I can tell you that.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 Sultana:</a:t>
            </a:r>
            <a:r>
              <a:rPr lang="en-US" sz="2800" dirty="0" smtClean="0">
                <a:solidFill>
                  <a:schemeClr val="bg1"/>
                </a:solidFill>
                <a:latin typeface="Arial" pitchFamily="34" charset="0"/>
                <a:cs typeface="Arial" pitchFamily="34" charset="0"/>
              </a:rPr>
              <a:t> Me too. They’re rather funny looking. Hmm, what are they doing there anyway?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1143000"/>
          </a:xfrm>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They? Are you insane? It’s impossible! This can't be real</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This is all legit, baby. They are </a:t>
            </a:r>
            <a:r>
              <a:rPr lang="en-US" sz="2800" dirty="0" err="1" smtClean="0">
                <a:solidFill>
                  <a:schemeClr val="bg1"/>
                </a:solidFill>
                <a:latin typeface="Arial" pitchFamily="34" charset="0"/>
                <a:cs typeface="Arial" pitchFamily="34" charset="0"/>
              </a:rPr>
              <a:t>Oompa</a:t>
            </a:r>
            <a:r>
              <a:rPr lang="en-US" sz="2800" dirty="0" smtClean="0">
                <a:solidFill>
                  <a:schemeClr val="bg1"/>
                </a:solidFill>
                <a:latin typeface="Arial" pitchFamily="34" charset="0"/>
                <a:cs typeface="Arial" pitchFamily="34" charset="0"/>
              </a:rPr>
              <a:t> </a:t>
            </a:r>
            <a:r>
              <a:rPr lang="en-US" sz="2800" dirty="0" err="1" smtClean="0">
                <a:solidFill>
                  <a:schemeClr val="bg1"/>
                </a:solidFill>
                <a:latin typeface="Arial" pitchFamily="34" charset="0"/>
                <a:cs typeface="Arial" pitchFamily="34" charset="0"/>
              </a:rPr>
              <a:t>Loompas</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Group:</a:t>
            </a:r>
            <a:r>
              <a:rPr lang="en-US" sz="2800" dirty="0" smtClean="0">
                <a:solidFill>
                  <a:schemeClr val="bg1"/>
                </a:solidFill>
                <a:latin typeface="Arial" pitchFamily="34" charset="0"/>
                <a:cs typeface="Arial" pitchFamily="34" charset="0"/>
              </a:rPr>
              <a:t>  OOMPA LOOMPAS?!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Oh yes, they come straight from </a:t>
            </a:r>
            <a:r>
              <a:rPr lang="en-US" sz="2800" dirty="0" err="1" smtClean="0">
                <a:solidFill>
                  <a:schemeClr val="bg1"/>
                </a:solidFill>
                <a:latin typeface="Arial" pitchFamily="34" charset="0"/>
                <a:cs typeface="Arial" pitchFamily="34" charset="0"/>
              </a:rPr>
              <a:t>Loompaland</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pPr algn="l"/>
            <a:r>
              <a:rPr lang="en-US" sz="3100" b="1" dirty="0" smtClean="0">
                <a:solidFill>
                  <a:schemeClr val="bg1"/>
                </a:solidFill>
                <a:latin typeface="Arial" pitchFamily="34" charset="0"/>
                <a:cs typeface="Arial" pitchFamily="34" charset="0"/>
              </a:rPr>
              <a:t>Mrs. </a:t>
            </a:r>
            <a:r>
              <a:rPr lang="en-US" sz="3100" b="1" dirty="0" err="1" smtClean="0">
                <a:solidFill>
                  <a:schemeClr val="bg1"/>
                </a:solidFill>
                <a:latin typeface="Arial" pitchFamily="34" charset="0"/>
                <a:cs typeface="Arial" pitchFamily="34" charset="0"/>
              </a:rPr>
              <a:t>Teavee</a:t>
            </a:r>
            <a:r>
              <a:rPr lang="en-US" sz="3100" b="1" dirty="0" smtClean="0">
                <a:solidFill>
                  <a:schemeClr val="bg1"/>
                </a:solidFill>
                <a:latin typeface="Arial" pitchFamily="34" charset="0"/>
                <a:cs typeface="Arial" pitchFamily="34" charset="0"/>
              </a:rPr>
              <a:t>:</a:t>
            </a:r>
            <a:r>
              <a:rPr lang="en-US" sz="3100" dirty="0" smtClean="0">
                <a:solidFill>
                  <a:schemeClr val="bg1"/>
                </a:solidFill>
                <a:latin typeface="Arial" pitchFamily="34" charset="0"/>
                <a:cs typeface="Arial" pitchFamily="34" charset="0"/>
              </a:rPr>
              <a:t>  </a:t>
            </a:r>
            <a:r>
              <a:rPr lang="en-US" sz="3100" dirty="0" err="1" smtClean="0">
                <a:solidFill>
                  <a:schemeClr val="bg1"/>
                </a:solidFill>
                <a:latin typeface="Arial" pitchFamily="34" charset="0"/>
                <a:cs typeface="Arial" pitchFamily="34" charset="0"/>
              </a:rPr>
              <a:t>Loompaland</a:t>
            </a:r>
            <a:r>
              <a:rPr lang="en-US" sz="3100" dirty="0" smtClean="0">
                <a:solidFill>
                  <a:schemeClr val="bg1"/>
                </a:solidFill>
                <a:latin typeface="Arial" pitchFamily="34" charset="0"/>
                <a:cs typeface="Arial" pitchFamily="34" charset="0"/>
              </a:rPr>
              <a:t>? There's no such place. I should know; I am a geography teacher</a:t>
            </a:r>
            <a:r>
              <a:rPr lang="en-US" sz="31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3820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Well if you know so much, you would know the conditions of this terrible country. And so, I said, "Come and live with me in peace and safety…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800" dirty="0" smtClean="0">
                <a:solidFill>
                  <a:schemeClr val="bg1"/>
                </a:solidFill>
                <a:latin typeface="Arial" pitchFamily="34" charset="0"/>
                <a:cs typeface="Arial" pitchFamily="34" charset="0"/>
              </a:rPr>
              <a:t> </a:t>
            </a:r>
            <a:r>
              <a:rPr lang="en-US" sz="3100" dirty="0" smtClean="0">
                <a:solidFill>
                  <a:schemeClr val="bg1"/>
                </a:solidFill>
                <a:latin typeface="Arial" pitchFamily="34" charset="0"/>
                <a:cs typeface="Arial" pitchFamily="34" charset="0"/>
              </a:rPr>
              <a:t>away from all the </a:t>
            </a:r>
            <a:r>
              <a:rPr lang="en-US" sz="3100" dirty="0" err="1" smtClean="0">
                <a:solidFill>
                  <a:schemeClr val="bg1"/>
                </a:solidFill>
                <a:latin typeface="Arial" pitchFamily="34" charset="0"/>
                <a:cs typeface="Arial" pitchFamily="34" charset="0"/>
              </a:rPr>
              <a:t>Wangdoodles</a:t>
            </a:r>
            <a:r>
              <a:rPr lang="en-US" sz="3100" dirty="0" smtClean="0">
                <a:solidFill>
                  <a:schemeClr val="bg1"/>
                </a:solidFill>
                <a:latin typeface="Arial" pitchFamily="34" charset="0"/>
                <a:cs typeface="Arial" pitchFamily="34" charset="0"/>
              </a:rPr>
              <a:t> and </a:t>
            </a:r>
            <a:r>
              <a:rPr lang="en-US" sz="3100" dirty="0" err="1" smtClean="0">
                <a:solidFill>
                  <a:schemeClr val="bg1"/>
                </a:solidFill>
                <a:latin typeface="Arial" pitchFamily="34" charset="0"/>
                <a:cs typeface="Arial" pitchFamily="34" charset="0"/>
              </a:rPr>
              <a:t>Hornswogglers</a:t>
            </a:r>
            <a:r>
              <a:rPr lang="en-US" sz="3100" dirty="0" smtClean="0">
                <a:solidFill>
                  <a:schemeClr val="bg1"/>
                </a:solidFill>
                <a:latin typeface="Arial" pitchFamily="34" charset="0"/>
                <a:cs typeface="Arial" pitchFamily="34" charset="0"/>
              </a:rPr>
              <a:t> and </a:t>
            </a:r>
            <a:r>
              <a:rPr lang="en-US" sz="3100" dirty="0" err="1" smtClean="0">
                <a:solidFill>
                  <a:schemeClr val="bg1"/>
                </a:solidFill>
                <a:latin typeface="Arial" pitchFamily="34" charset="0"/>
                <a:cs typeface="Arial" pitchFamily="34" charset="0"/>
              </a:rPr>
              <a:t>Snozzwangers</a:t>
            </a:r>
            <a:r>
              <a:rPr lang="en-US" sz="3100" dirty="0" smtClean="0">
                <a:solidFill>
                  <a:schemeClr val="bg1"/>
                </a:solidFill>
                <a:latin typeface="Arial" pitchFamily="34" charset="0"/>
                <a:cs typeface="Arial" pitchFamily="34" charset="0"/>
              </a:rPr>
              <a:t> and rotten </a:t>
            </a:r>
            <a:r>
              <a:rPr lang="en-US" sz="3100" dirty="0" err="1" smtClean="0">
                <a:solidFill>
                  <a:schemeClr val="bg1"/>
                </a:solidFill>
                <a:latin typeface="Arial" pitchFamily="34" charset="0"/>
                <a:cs typeface="Arial" pitchFamily="34" charset="0"/>
              </a:rPr>
              <a:t>Vermicious</a:t>
            </a:r>
            <a:r>
              <a:rPr lang="en-US" sz="3100" dirty="0" smtClean="0">
                <a:solidFill>
                  <a:schemeClr val="bg1"/>
                </a:solidFill>
                <a:latin typeface="Arial" pitchFamily="34" charset="0"/>
                <a:cs typeface="Arial" pitchFamily="34" charset="0"/>
              </a:rPr>
              <a:t> </a:t>
            </a:r>
            <a:r>
              <a:rPr lang="en-US" sz="3100" dirty="0" err="1" smtClean="0">
                <a:solidFill>
                  <a:schemeClr val="bg1"/>
                </a:solidFill>
                <a:latin typeface="Arial" pitchFamily="34" charset="0"/>
                <a:cs typeface="Arial" pitchFamily="34" charset="0"/>
              </a:rPr>
              <a:t>Knids</a:t>
            </a:r>
            <a:r>
              <a:rPr lang="en-US" sz="3100" dirty="0" smtClean="0">
                <a:solidFill>
                  <a:schemeClr val="bg1"/>
                </a:solidFill>
                <a:latin typeface="Arial" pitchFamily="34" charset="0"/>
                <a:cs typeface="Arial" pitchFamily="34" charset="0"/>
              </a:rPr>
              <a:t>."</a:t>
            </a:r>
            <a:endParaRPr lang="en-US" sz="31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 Sultana:</a:t>
            </a:r>
            <a:r>
              <a:rPr lang="en-US" sz="2800" dirty="0" smtClean="0">
                <a:solidFill>
                  <a:schemeClr val="bg1"/>
                </a:solidFill>
                <a:latin typeface="Arial" pitchFamily="34" charset="0"/>
                <a:cs typeface="Arial" pitchFamily="34" charset="0"/>
              </a:rPr>
              <a:t> </a:t>
            </a:r>
            <a:r>
              <a:rPr lang="en-US" sz="2800" dirty="0" err="1" smtClean="0">
                <a:solidFill>
                  <a:schemeClr val="bg1"/>
                </a:solidFill>
                <a:latin typeface="Arial" pitchFamily="34" charset="0"/>
                <a:cs typeface="Arial" pitchFamily="34" charset="0"/>
              </a:rPr>
              <a:t>Vermicious</a:t>
            </a:r>
            <a:r>
              <a:rPr lang="en-US" sz="2800" dirty="0" smtClean="0">
                <a:solidFill>
                  <a:schemeClr val="bg1"/>
                </a:solidFill>
                <a:latin typeface="Arial" pitchFamily="34" charset="0"/>
                <a:cs typeface="Arial" pitchFamily="34" charset="0"/>
              </a:rPr>
              <a:t> </a:t>
            </a:r>
            <a:r>
              <a:rPr lang="en-US" sz="2800" dirty="0" err="1" smtClean="0">
                <a:solidFill>
                  <a:schemeClr val="bg1"/>
                </a:solidFill>
                <a:latin typeface="Arial" pitchFamily="34" charset="0"/>
                <a:cs typeface="Arial" pitchFamily="34" charset="0"/>
              </a:rPr>
              <a:t>Knids</a:t>
            </a:r>
            <a:r>
              <a:rPr lang="en-US" sz="2800" dirty="0" smtClean="0">
                <a:solidFill>
                  <a:schemeClr val="bg1"/>
                </a:solidFill>
                <a:latin typeface="Arial" pitchFamily="34" charset="0"/>
                <a:cs typeface="Arial" pitchFamily="34" charset="0"/>
              </a:rPr>
              <a:t>? What kind of nonsense is that?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 Weiss</a:t>
            </a:r>
            <a:r>
              <a:rPr lang="en-US" sz="2800" dirty="0" smtClean="0">
                <a:solidFill>
                  <a:schemeClr val="bg1"/>
                </a:solidFill>
                <a:latin typeface="Arial" pitchFamily="34" charset="0"/>
                <a:cs typeface="Arial" pitchFamily="34" charset="0"/>
              </a:rPr>
              <a:t>: What is the meaning of this?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Well, they're climbing up their windows, snatching their people up, trying to eat them. So they had to hide their kids, hide their wives,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1143000"/>
          </a:xfrm>
        </p:spPr>
        <p:txBody>
          <a:bodyPr>
            <a:normAutofit fontScale="90000"/>
          </a:bodyPr>
          <a:lstStyle/>
          <a:p>
            <a:pPr algn="l"/>
            <a:r>
              <a:rPr lang="en-US" sz="3100" dirty="0" smtClean="0">
                <a:solidFill>
                  <a:schemeClr val="bg1"/>
                </a:solidFill>
                <a:latin typeface="Arial" pitchFamily="34" charset="0"/>
                <a:cs typeface="Arial" pitchFamily="34" charset="0"/>
              </a:rPr>
              <a:t>and hide their husbands because they're eating everybody out there. And so I moved the entire population of </a:t>
            </a:r>
            <a:r>
              <a:rPr lang="en-US" sz="3100" dirty="0" err="1" smtClean="0">
                <a:solidFill>
                  <a:schemeClr val="bg1"/>
                </a:solidFill>
                <a:latin typeface="Arial" pitchFamily="34" charset="0"/>
                <a:cs typeface="Arial" pitchFamily="34" charset="0"/>
              </a:rPr>
              <a:t>Oompa</a:t>
            </a:r>
            <a:r>
              <a:rPr lang="en-US" sz="3100" dirty="0" smtClean="0">
                <a:solidFill>
                  <a:schemeClr val="bg1"/>
                </a:solidFill>
                <a:latin typeface="Arial" pitchFamily="34" charset="0"/>
                <a:cs typeface="Arial" pitchFamily="34" charset="0"/>
              </a:rPr>
              <a:t> </a:t>
            </a:r>
            <a:r>
              <a:rPr lang="en-US" sz="3100" dirty="0" err="1" smtClean="0">
                <a:solidFill>
                  <a:schemeClr val="bg1"/>
                </a:solidFill>
                <a:latin typeface="Arial" pitchFamily="34" charset="0"/>
                <a:cs typeface="Arial" pitchFamily="34" charset="0"/>
              </a:rPr>
              <a:t>Loompas</a:t>
            </a:r>
            <a:r>
              <a:rPr lang="en-US" sz="3100" dirty="0" smtClean="0">
                <a:solidFill>
                  <a:schemeClr val="bg1"/>
                </a:solidFill>
                <a:latin typeface="Arial" pitchFamily="34" charset="0"/>
                <a:cs typeface="Arial" pitchFamily="34" charset="0"/>
              </a:rPr>
              <a:t> to my factory here</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Oh yum! This chocolate is so delicious, I could eat this all day!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Grandpa, look at Augustus.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8610600" cy="1143000"/>
          </a:xfrm>
        </p:spPr>
        <p:txBody>
          <a:bodyPr>
            <a:normAutofit fontScale="90000"/>
          </a:bodyPr>
          <a:lstStyle/>
          <a:p>
            <a:pPr algn="l"/>
            <a:r>
              <a:rPr lang="en-US" sz="3100" b="1" dirty="0" smtClean="0">
                <a:solidFill>
                  <a:schemeClr val="bg1"/>
                </a:solidFill>
                <a:latin typeface="Arial" pitchFamily="34" charset="0"/>
                <a:cs typeface="Arial" pitchFamily="34" charset="0"/>
              </a:rPr>
              <a:t>Grandpa Joe:</a:t>
            </a:r>
            <a:r>
              <a:rPr lang="en-US" sz="3100" dirty="0" smtClean="0">
                <a:solidFill>
                  <a:schemeClr val="bg1"/>
                </a:solidFill>
                <a:latin typeface="Arial" pitchFamily="34" charset="0"/>
                <a:cs typeface="Arial" pitchFamily="34" charset="0"/>
              </a:rPr>
              <a:t> Don’t worry, the boy won’t finish. I mean, he may have room in that beach ball of a stomach, but consuming THAT much </a:t>
            </a:r>
            <a:r>
              <a:rPr lang="en-US" sz="3100" dirty="0" smtClean="0">
                <a:solidFill>
                  <a:schemeClr val="bg1"/>
                </a:solidFill>
                <a:latin typeface="Arial" pitchFamily="34" charset="0"/>
                <a:cs typeface="Arial" pitchFamily="34" charset="0"/>
              </a:rPr>
              <a:t>chocolate</a:t>
            </a:r>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Um, Augustus, please don’t do that! This chocolate should never be touched my human hands.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i="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Leave Augustus alone! He’s just a human being!</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pPr algn="l"/>
            <a:r>
              <a:rPr lang="en-US" sz="3100" b="1" dirty="0" smtClean="0">
                <a:solidFill>
                  <a:schemeClr val="bg1"/>
                </a:solidFill>
                <a:latin typeface="Arial" pitchFamily="34" charset="0"/>
                <a:cs typeface="Arial" pitchFamily="34" charset="0"/>
              </a:rPr>
              <a:t>Child 3:</a:t>
            </a:r>
            <a:r>
              <a:rPr lang="en-US" sz="3100" dirty="0" smtClean="0">
                <a:solidFill>
                  <a:schemeClr val="bg1"/>
                </a:solidFill>
                <a:latin typeface="Arial" pitchFamily="34" charset="0"/>
                <a:cs typeface="Arial" pitchFamily="34" charset="0"/>
              </a:rPr>
              <a:t> Willy </a:t>
            </a:r>
            <a:r>
              <a:rPr lang="en-US" sz="3100" dirty="0" err="1" smtClean="0">
                <a:solidFill>
                  <a:schemeClr val="bg1"/>
                </a:solidFill>
                <a:latin typeface="Arial" pitchFamily="34" charset="0"/>
                <a:cs typeface="Arial" pitchFamily="34" charset="0"/>
              </a:rPr>
              <a:t>Wonka</a:t>
            </a:r>
            <a:r>
              <a:rPr lang="en-US" sz="3100" dirty="0" smtClean="0">
                <a:solidFill>
                  <a:schemeClr val="bg1"/>
                </a:solidFill>
                <a:latin typeface="Arial" pitchFamily="34" charset="0"/>
                <a:cs typeface="Arial" pitchFamily="34" charset="0"/>
              </a:rPr>
              <a:t> just announced that he is giving away tickets to visit his world famous chocolate factory!</a:t>
            </a:r>
            <a:endParaRPr lang="en-US" dirty="0">
              <a:solidFill>
                <a:schemeClr val="bg1"/>
              </a:solidFill>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Oh gosh, please get out! You’re contaminating the whole river!</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My chocolate! My precious chocolate! My goodness!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Help me! Please! I can’t swim!!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no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With a body like that, the kid shouldn’t worry about drowning, I can tell you that.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0"/>
            <a:ext cx="8458200" cy="1470025"/>
          </a:xfrm>
        </p:spPr>
        <p:txBody>
          <a:bodyPr>
            <a:normAutofit fontScale="90000"/>
          </a:bodyPr>
          <a:lstStyle/>
          <a:p>
            <a:pPr algn="l"/>
            <a:r>
              <a:rPr lang="en-US" sz="3100" b="1" dirty="0" smtClean="0">
                <a:solidFill>
                  <a:schemeClr val="bg1"/>
                </a:solidFill>
                <a:latin typeface="Arial" pitchFamily="34" charset="0"/>
                <a:cs typeface="Arial" pitchFamily="34" charset="0"/>
              </a:rPr>
              <a:t>Michelle:</a:t>
            </a:r>
            <a:r>
              <a:rPr lang="en-US" sz="3100" dirty="0" smtClean="0">
                <a:solidFill>
                  <a:schemeClr val="bg1"/>
                </a:solidFill>
                <a:latin typeface="Arial" pitchFamily="34" charset="0"/>
                <a:cs typeface="Arial" pitchFamily="34" charset="0"/>
              </a:rPr>
              <a:t> You’re absolutely right. On my </a:t>
            </a:r>
            <a:r>
              <a:rPr lang="en-US" sz="3100" dirty="0" err="1" smtClean="0">
                <a:solidFill>
                  <a:schemeClr val="bg1"/>
                </a:solidFill>
                <a:latin typeface="Arial" pitchFamily="34" charset="0"/>
                <a:cs typeface="Arial" pitchFamily="34" charset="0"/>
              </a:rPr>
              <a:t>iPad</a:t>
            </a:r>
            <a:r>
              <a:rPr lang="en-US" sz="3100" dirty="0" smtClean="0">
                <a:solidFill>
                  <a:schemeClr val="bg1"/>
                </a:solidFill>
                <a:latin typeface="Arial" pitchFamily="34" charset="0"/>
                <a:cs typeface="Arial" pitchFamily="34" charset="0"/>
              </a:rPr>
              <a:t> here, I can show you the model of his body and how its fat to muscle proportion would decrease…</a:t>
            </a:r>
            <a:endParaRPr lang="en-US" sz="2800" dirty="0">
              <a:solidFill>
                <a:schemeClr val="bg1"/>
              </a:solidFill>
              <a:latin typeface="Arial" pitchFamily="34" charset="0"/>
              <a:cs typeface="Arial" pitchFamily="34" charset="0"/>
            </a:endParaRPr>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dirty="0" smtClean="0">
                <a:solidFill>
                  <a:schemeClr val="bg1"/>
                </a:solidFill>
                <a:latin typeface="Arial" pitchFamily="34" charset="0"/>
                <a:cs typeface="Arial" pitchFamily="34" charset="0"/>
              </a:rPr>
              <a:t>his overall density, allowing him to easily float in something as dense as liquid chocolate</a:t>
            </a:r>
            <a:r>
              <a:rPr lang="en-US" sz="2800" dirty="0" smtClean="0">
                <a:solidFill>
                  <a:schemeClr val="bg1"/>
                </a:solidFill>
                <a:latin typeface="Arial" pitchFamily="34" charset="0"/>
                <a:cs typeface="Arial" pitchFamily="34" charset="0"/>
              </a:rPr>
              <a:t>.</a:t>
            </a:r>
            <a:endParaRPr lang="en-US" sz="4000"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Why are you just standing there?! Do something!</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Help. Operator. Burglary</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pPr algn="l"/>
            <a:r>
              <a:rPr lang="en-US" sz="2800" b="1" dirty="0" smtClean="0">
                <a:solidFill>
                  <a:schemeClr val="bg1"/>
                </a:solidFill>
                <a:latin typeface="Arial" pitchFamily="34" charset="0"/>
                <a:cs typeface="Arial" pitchFamily="34" charset="0"/>
              </a:rPr>
              <a:t>Mr. Weiss</a:t>
            </a:r>
            <a:r>
              <a:rPr lang="en-US" sz="2800" dirty="0" smtClean="0">
                <a:solidFill>
                  <a:schemeClr val="bg1"/>
                </a:solidFill>
                <a:latin typeface="Arial" pitchFamily="34" charset="0"/>
                <a:cs typeface="Arial" pitchFamily="34" charset="0"/>
              </a:rPr>
              <a:t>: You don’t say?</a:t>
            </a:r>
            <a:r>
              <a:rPr lang="en-US" sz="2800" i="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Class dismissed!!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Charlie, take this!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Hey, fat boy!  Grab onto this lollipop! Hurry!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 Sultana</a:t>
            </a:r>
            <a:r>
              <a:rPr lang="en-US" sz="2800" dirty="0" smtClean="0">
                <a:solidFill>
                  <a:schemeClr val="bg1"/>
                </a:solidFill>
                <a:latin typeface="Arial" pitchFamily="34" charset="0"/>
                <a:cs typeface="Arial" pitchFamily="34" charset="0"/>
              </a:rPr>
              <a:t>: Is it just me or is he drowning?</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Thank you, Captain Obvious.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What are you doing just standing there? Save him!</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Oh it’s just too late… oh well. Let’s proceed into the next attraction, shall we?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Too late? What do you mean it’s too late?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Well, there’s no way turning back. The current’s got him now.</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The current?! What current? He can’t even swim!</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 guess he chose eating contests over sports.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Well there’s no better time to learn. It’s either now or never.</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Help! </a:t>
            </a:r>
            <a:r>
              <a:rPr lang="en-US" sz="2800" dirty="0" err="1" smtClean="0">
                <a:solidFill>
                  <a:schemeClr val="bg1"/>
                </a:solidFill>
                <a:latin typeface="Arial" pitchFamily="34" charset="0"/>
                <a:cs typeface="Arial" pitchFamily="34" charset="0"/>
              </a:rPr>
              <a:t>Hellllp</a:t>
            </a:r>
            <a:r>
              <a:rPr lang="en-US" sz="2800" dirty="0" smtClean="0">
                <a:solidFill>
                  <a:schemeClr val="bg1"/>
                </a:solidFill>
                <a:latin typeface="Arial" pitchFamily="34" charset="0"/>
                <a:cs typeface="Arial" pitchFamily="34" charset="0"/>
              </a:rPr>
              <a:t>! HELLLP</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His big buttocks are blocking all the chocolate. How will he get out?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800" b="1" dirty="0" smtClean="0">
                <a:solidFill>
                  <a:schemeClr val="bg1"/>
                </a:solidFill>
                <a:latin typeface="Arial" pitchFamily="34" charset="0"/>
                <a:cs typeface="Arial" pitchFamily="34" charset="0"/>
              </a:rPr>
              <a:t>Mr. Sultana:</a:t>
            </a:r>
            <a:r>
              <a:rPr lang="en-US" sz="2800" dirty="0" smtClean="0">
                <a:solidFill>
                  <a:schemeClr val="bg1"/>
                </a:solidFill>
                <a:latin typeface="Arial" pitchFamily="34" charset="0"/>
                <a:cs typeface="Arial" pitchFamily="34" charset="0"/>
              </a:rPr>
              <a:t> Look! He’s trying to float on the chocolate. C’mon, boy! Suck in your stomach! Suck it in!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Yes, darling, reach out your hand to me and try to grab it!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He’s gone! He’ll be floating into an ocean within seconds! Oh my poor baby…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Calm down, woman! He’s not ending up in the ocean!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Child 3:</a:t>
            </a:r>
            <a:r>
              <a:rPr lang="en-US" sz="2800" dirty="0" smtClean="0">
                <a:solidFill>
                  <a:schemeClr val="bg1"/>
                </a:solidFill>
                <a:latin typeface="Arial" pitchFamily="34" charset="0"/>
                <a:cs typeface="Arial" pitchFamily="34" charset="0"/>
              </a:rPr>
              <a:t> But there are only 5 available.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Then where is he going to end up</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That chute leads to the fudge room, which is within the factory, so he’s going nowhere.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Take Mrs. </a:t>
            </a:r>
            <a:r>
              <a:rPr lang="en-US" sz="2800" dirty="0" err="1" smtClean="0">
                <a:solidFill>
                  <a:schemeClr val="bg1"/>
                </a:solidFill>
                <a:latin typeface="Arial" pitchFamily="34" charset="0"/>
                <a:cs typeface="Arial" pitchFamily="34" charset="0"/>
              </a:rPr>
              <a:t>Gloop</a:t>
            </a:r>
            <a:r>
              <a:rPr lang="en-US" sz="2800" dirty="0" smtClean="0">
                <a:solidFill>
                  <a:schemeClr val="bg1"/>
                </a:solidFill>
                <a:latin typeface="Arial" pitchFamily="34" charset="0"/>
                <a:cs typeface="Arial" pitchFamily="34" charset="0"/>
              </a:rPr>
              <a:t> down into the fudge room. That’s where his son is. But look sharp! Or her son is bound to get boiled up.</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I bet you boiled him up already</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pPr algn="l"/>
            <a:r>
              <a:rPr lang="en-US" sz="3100" b="1" dirty="0" err="1" smtClean="0">
                <a:solidFill>
                  <a:schemeClr val="bg1"/>
                </a:solidFill>
                <a:latin typeface="Arial" pitchFamily="34" charset="0"/>
                <a:cs typeface="Arial" pitchFamily="34" charset="0"/>
              </a:rPr>
              <a:t>Wonka</a:t>
            </a:r>
            <a:r>
              <a:rPr lang="en-US" sz="3100" b="1" dirty="0" smtClean="0">
                <a:solidFill>
                  <a:schemeClr val="bg1"/>
                </a:solidFill>
                <a:latin typeface="Arial" pitchFamily="34" charset="0"/>
                <a:cs typeface="Arial" pitchFamily="34" charset="0"/>
              </a:rPr>
              <a:t>:</a:t>
            </a:r>
            <a:r>
              <a:rPr lang="en-US" sz="3100" dirty="0" smtClean="0">
                <a:solidFill>
                  <a:schemeClr val="bg1"/>
                </a:solidFill>
                <a:latin typeface="Arial" pitchFamily="34" charset="0"/>
                <a:cs typeface="Arial" pitchFamily="34" charset="0"/>
              </a:rPr>
              <a:t> No worries dear lady. He’ll be back in no time. Just calm yourself down! Goodbye, Mrs. </a:t>
            </a:r>
            <a:r>
              <a:rPr lang="en-US" sz="3100" dirty="0" err="1" smtClean="0">
                <a:solidFill>
                  <a:schemeClr val="bg1"/>
                </a:solidFill>
                <a:latin typeface="Arial" pitchFamily="34" charset="0"/>
                <a:cs typeface="Arial" pitchFamily="34" charset="0"/>
              </a:rPr>
              <a:t>Gloop</a:t>
            </a:r>
            <a:r>
              <a:rPr lang="en-US" sz="3100" dirty="0" smtClean="0">
                <a:solidFill>
                  <a:schemeClr val="bg1"/>
                </a:solidFill>
                <a:latin typeface="Arial" pitchFamily="34" charset="0"/>
                <a:cs typeface="Arial" pitchFamily="34" charset="0"/>
              </a:rPr>
              <a:t>! </a:t>
            </a:r>
            <a:endParaRPr lang="en-US" sz="2800"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chemeClr val="bg1"/>
                </a:solidFill>
                <a:latin typeface="Arial" pitchFamily="34" charset="0"/>
                <a:cs typeface="Arial" pitchFamily="34" charset="0"/>
              </a:rPr>
              <a:t>Burmese</a:t>
            </a:r>
            <a:endParaRPr lang="en-US" sz="40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Willy </a:t>
            </a:r>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And this would be the bubble gum room.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r>
              <a:rPr lang="en-US" sz="2800" b="1" dirty="0" smtClean="0">
                <a:solidFill>
                  <a:schemeClr val="bg1"/>
                </a:solidFill>
                <a:latin typeface="Arial" pitchFamily="34" charset="0"/>
                <a:cs typeface="Arial" pitchFamily="34" charset="0"/>
              </a:rPr>
              <a:t>Mr. Weiss:</a:t>
            </a:r>
            <a:r>
              <a:rPr lang="en-US" sz="2800" dirty="0" smtClean="0">
                <a:solidFill>
                  <a:schemeClr val="bg1"/>
                </a:solidFill>
                <a:latin typeface="Arial" pitchFamily="34" charset="0"/>
                <a:cs typeface="Arial" pitchFamily="34" charset="0"/>
              </a:rPr>
              <a:t> Oh.</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Sugary bubble gum? That’s crossed off my diet list since I’m training for one of the biggest camel races.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Willy </a:t>
            </a:r>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 don’t understand how bubble gum is associated with camel racing, little girl.</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610600" cy="15240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Of course not. I have to train and keep my camel in shape. I’m the top camel racer with Camellia, my camel. Too much sugar is not good …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Autofit/>
          </a:bodyPr>
          <a:lstStyle/>
          <a:p>
            <a:pPr algn="l"/>
            <a:r>
              <a:rPr lang="en-US" sz="2800" dirty="0" smtClean="0">
                <a:solidFill>
                  <a:schemeClr val="bg1"/>
                </a:solidFill>
                <a:latin typeface="Arial" pitchFamily="34" charset="0"/>
                <a:cs typeface="Arial" pitchFamily="34" charset="0"/>
              </a:rPr>
              <a:t>… I would know as I’ve been doing this practically my whole life. I have a showcase of trophies, medals, certificates, and plenty of sponsorships.</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Willy </a:t>
            </a:r>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Moving on. Children, does anyone know how bubble gum is made?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16002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What difference does it make? Sugary bubble gum is bad for your health and teeth, which is why I’m staying away. Sugar-free gum is where it’s at.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 </a:t>
            </a:r>
            <a:r>
              <a:rPr lang="en-US" sz="2800" dirty="0" smtClean="0">
                <a:solidFill>
                  <a:schemeClr val="bg1"/>
                </a:solidFill>
                <a:latin typeface="Arial" pitchFamily="34" charset="0"/>
                <a:cs typeface="Arial" pitchFamily="34" charset="0"/>
              </a:rPr>
              <a:t>Well, bubble gum is traditionally made of </a:t>
            </a:r>
            <a:r>
              <a:rPr lang="en-US" sz="2800" dirty="0" err="1" smtClean="0">
                <a:solidFill>
                  <a:schemeClr val="bg1"/>
                </a:solidFill>
                <a:latin typeface="Arial" pitchFamily="34" charset="0"/>
                <a:cs typeface="Arial" pitchFamily="34" charset="0"/>
              </a:rPr>
              <a:t>chicle</a:t>
            </a:r>
            <a:r>
              <a:rPr lang="en-US" sz="2800" dirty="0" smtClean="0">
                <a:solidFill>
                  <a:schemeClr val="bg1"/>
                </a:solidFill>
                <a:latin typeface="Arial" pitchFamily="34" charset="0"/>
                <a:cs typeface="Arial" pitchFamily="34" charset="0"/>
              </a:rPr>
              <a:t>, a natural latex product, or synthetic rubber known as </a:t>
            </a:r>
            <a:r>
              <a:rPr lang="en-US" sz="2800" dirty="0" err="1" smtClean="0">
                <a:solidFill>
                  <a:schemeClr val="bg1"/>
                </a:solidFill>
                <a:latin typeface="Arial" pitchFamily="34" charset="0"/>
                <a:cs typeface="Arial" pitchFamily="34" charset="0"/>
              </a:rPr>
              <a:t>polyisobutylene</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1676400"/>
          </a:xfrm>
        </p:spPr>
        <p:txBody>
          <a:bodyPr>
            <a:noAutofit/>
          </a:bodyPr>
          <a:lstStyle/>
          <a:p>
            <a:pPr algn="l"/>
            <a:r>
              <a:rPr lang="en-US" sz="2800" b="1" dirty="0" smtClean="0">
                <a:solidFill>
                  <a:schemeClr val="bg1"/>
                </a:solidFill>
                <a:latin typeface="Arial" pitchFamily="34" charset="0"/>
                <a:cs typeface="Arial" pitchFamily="34" charset="0"/>
              </a:rPr>
              <a:t>Willy </a:t>
            </a:r>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That is how normal gum is made.  But not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gum.  To tell you the truth, the ingredients for our gum have to be extremely precise….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dirty="0" smtClean="0">
                <a:solidFill>
                  <a:schemeClr val="bg1"/>
                </a:solidFill>
                <a:latin typeface="Arial" pitchFamily="34" charset="0"/>
                <a:cs typeface="Arial" pitchFamily="34" charset="0"/>
              </a:rPr>
              <a:t>… One false ingredient and it could explode right when it enters your little mouths.  </a:t>
            </a:r>
            <a:endParaRPr lang="en-US" sz="2800" dirty="0">
              <a:solidFill>
                <a:schemeClr val="bg1"/>
              </a:solidFill>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Isn’t that a little dramatic</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Is that why our parents tell us not to swallow gum?</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Exactly, because if you did it would remain inside of you for the next 8 years.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Are you serious? That sounds ridiculous…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Yes, where do you think all of those myths started?</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By a crazy person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Teavee</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Michelle.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endParaRPr lang="en-US" sz="2800"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One of our newest creations is Extra Pep gum.  It’s actually infused with adrenaline.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Everyone: </a:t>
            </a:r>
            <a:r>
              <a:rPr lang="en-US" sz="2800" dirty="0" smtClean="0">
                <a:solidFill>
                  <a:schemeClr val="bg1"/>
                </a:solidFill>
                <a:latin typeface="Arial" pitchFamily="34" charset="0"/>
                <a:cs typeface="Arial" pitchFamily="34" charset="0"/>
              </a:rPr>
              <a:t> EWWWW</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Actually, maybe it will be perfect to give to Camellia for extra energy in a race.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pPr algn="l"/>
            <a:r>
              <a:rPr lang="en-US" sz="3100" b="1" dirty="0" smtClean="0">
                <a:solidFill>
                  <a:schemeClr val="bg1"/>
                </a:solidFill>
                <a:latin typeface="Arial" pitchFamily="34" charset="0"/>
                <a:cs typeface="Arial" pitchFamily="34" charset="0"/>
              </a:rPr>
              <a:t>Child 3:</a:t>
            </a:r>
            <a:r>
              <a:rPr lang="en-US" sz="3100" dirty="0" smtClean="0">
                <a:solidFill>
                  <a:schemeClr val="bg1"/>
                </a:solidFill>
                <a:latin typeface="Arial" pitchFamily="34" charset="0"/>
                <a:cs typeface="Arial" pitchFamily="34" charset="0"/>
              </a:rPr>
              <a:t> And he put them in 5 different chocolate bars! Anyone could find a ticket if they're lucky!</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Don’t say anything until you try it. Would anyone want to give it a try?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457200" y="4572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Well, it was worth a shot....but don’t worry. We’ve actually infused the adrenaline gum with regular flavors like strawberry, mint and cherry. </a:t>
            </a:r>
            <a:endParaRPr lang="en-US" sz="2800" b="1"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Oh, strawberry.  That’s my favorite flavor</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 thought you couldn’t chew sugary gum.</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04800"/>
            <a:ext cx="8229600" cy="11430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What? I can’t even look at it?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0"/>
            <a:ext cx="8458200" cy="19812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 have millions of original flavors to mix with the Extra Pep gum … like the coconut noodle gum, inspired by Burmese cuisine </a:t>
            </a:r>
            <a:r>
              <a:rPr lang="en-US" sz="2800" dirty="0" smtClean="0">
                <a:solidFill>
                  <a:schemeClr val="bg1"/>
                </a:solidFill>
                <a:latin typeface="Arial" pitchFamily="34" charset="0"/>
                <a:cs typeface="Arial" pitchFamily="34" charset="0"/>
              </a:rPr>
              <a:t>…</a:t>
            </a:r>
            <a:endParaRPr lang="en-US" sz="2800"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8600" y="0"/>
            <a:ext cx="8915400" cy="1554162"/>
          </a:xfrm>
        </p:spPr>
        <p:txBody>
          <a:bodyPr>
            <a:noAutofit/>
          </a:bodyPr>
          <a:lstStyle/>
          <a:p>
            <a:pPr algn="l"/>
            <a:r>
              <a:rPr lang="en-US" sz="2800" dirty="0" smtClean="0">
                <a:solidFill>
                  <a:schemeClr val="bg1"/>
                </a:solidFill>
                <a:latin typeface="Arial" pitchFamily="34" charset="0"/>
                <a:cs typeface="Arial" pitchFamily="34" charset="0"/>
              </a:rPr>
              <a:t>It sounds weird, but it’s actually delicious. Our most experimental flavor is blueberry ice cream. It’s SO realistic, that you get brain freeze if you chew too fast! </a:t>
            </a:r>
          </a:p>
        </p:txBody>
      </p:sp>
    </p:spTree>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457200"/>
            <a:ext cx="8229600" cy="6858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 Come! Let me show you. </a:t>
            </a:r>
          </a:p>
        </p:txBody>
      </p:sp>
    </p:spTree>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Autofit/>
          </a:bodyPr>
          <a:lstStyle/>
          <a:p>
            <a:pPr algn="l"/>
            <a:r>
              <a:rPr lang="en-US" sz="2800" b="1" dirty="0" smtClean="0">
                <a:solidFill>
                  <a:schemeClr val="bg1"/>
                </a:solidFill>
                <a:latin typeface="Arial" pitchFamily="34" charset="0"/>
                <a:cs typeface="Arial" pitchFamily="34" charset="0"/>
              </a:rPr>
              <a:t>Mr. Weiss:</a:t>
            </a:r>
            <a:r>
              <a:rPr lang="en-US" sz="2800" dirty="0" smtClean="0">
                <a:solidFill>
                  <a:schemeClr val="bg1"/>
                </a:solidFill>
                <a:latin typeface="Arial" pitchFamily="34" charset="0"/>
                <a:cs typeface="Arial" pitchFamily="34" charset="0"/>
              </a:rPr>
              <a:t> Class re-dismissed!!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381000"/>
            <a:ext cx="8229600" cy="792162"/>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Now it still needs to be tested more so you can’t try it yet. But take a look at it.</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It looks just like regular gum.</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533400"/>
            <a:ext cx="8229600" cy="868362"/>
          </a:xfrm>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Be careful, Charlie. Listen to Mr.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533400"/>
            <a:ext cx="8229600" cy="1020762"/>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Sometimes you can get the most unexpected of results. </a:t>
            </a:r>
          </a:p>
        </p:txBody>
      </p:sp>
    </p:spTree>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838200"/>
            <a:ext cx="8229600" cy="715962"/>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If I’m going to give a piece to Camellia, I should try it myself first, just to see if it works.  It can’t hurt to just try one. </a:t>
            </a:r>
          </a:p>
        </p:txBody>
      </p:sp>
    </p:spTree>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74638"/>
            <a:ext cx="8229600" cy="1020762"/>
          </a:xfrm>
        </p:spPr>
        <p:txBody>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a:t>
            </a:r>
            <a:r>
              <a:rPr lang="en-US" sz="2800" i="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Please stop. Don’t.</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533400"/>
            <a:ext cx="8229600" cy="715962"/>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That was very brave of you.  What does it taste like?</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It tastes incredible. Just like blueberry ice cream! It’s deliciously cold, just like you’re eating ice cream.</a:t>
            </a:r>
          </a:p>
        </p:txBody>
      </p:sp>
    </p:spTree>
  </p:cSld>
  <p:clrMapOvr>
    <a:masterClrMapping/>
  </p:clrMapOvr>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609600"/>
            <a:ext cx="8382000" cy="792162"/>
          </a:xfrm>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Of course it does, you idiot. It’s blueberry ice cream flavor. Was the air in your big head blocking your eardrums?</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457200"/>
            <a:ext cx="8382000" cy="639762"/>
          </a:xfrm>
        </p:spPr>
        <p:txBody>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Is it getting chilly in here?</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457200"/>
            <a:ext cx="8382000" cy="762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Oh no. </a:t>
            </a:r>
          </a:p>
        </p:txBody>
      </p:sp>
    </p:spTree>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381000"/>
            <a:ext cx="8229600" cy="1143000"/>
          </a:xfrm>
        </p:spPr>
        <p:txBody>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What’s happening?  She’s shivering.  Violet, you’re turning blue!</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381000"/>
            <a:ext cx="8229600" cy="715962"/>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The adrenaline is making her chew extra fast, which is making the gum extra cold.</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457200"/>
            <a:ext cx="8229600" cy="563562"/>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What do you mean? Look at how big I can blow a bubble! </a:t>
            </a:r>
            <a:endParaRPr lang="en-US" sz="2800" dirty="0">
              <a:solidFill>
                <a:schemeClr val="bg1"/>
              </a:solidFill>
              <a:latin typeface="Arial" pitchFamily="34" charset="0"/>
              <a:cs typeface="Arial" pitchFamily="34" charset="0"/>
            </a:endParaRPr>
          </a:p>
        </p:txBody>
      </p:sp>
      <p:sp>
        <p:nvSpPr>
          <p:cNvPr id="21507"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Uh oh. </a:t>
            </a:r>
            <a:r>
              <a:rPr lang="en-US" sz="2800" dirty="0" err="1" smtClean="0">
                <a:solidFill>
                  <a:schemeClr val="bg1"/>
                </a:solidFill>
                <a:latin typeface="Arial" pitchFamily="34" charset="0"/>
                <a:cs typeface="Arial" pitchFamily="34" charset="0"/>
              </a:rPr>
              <a:t>Uhh</a:t>
            </a:r>
            <a:r>
              <a:rPr lang="en-US" sz="2800" dirty="0" smtClean="0">
                <a:solidFill>
                  <a:schemeClr val="bg1"/>
                </a:solidFill>
                <a:latin typeface="Arial" pitchFamily="34" charset="0"/>
                <a:cs typeface="Arial" pitchFamily="34" charset="0"/>
              </a:rPr>
              <a:t>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274638"/>
            <a:ext cx="8229600" cy="792162"/>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What’s wrong?</a:t>
            </a:r>
            <a:endParaRPr lang="en-US" sz="2800" dirty="0">
              <a:solidFill>
                <a:schemeClr val="bg1"/>
              </a:solidFill>
              <a:latin typeface="Arial" pitchFamily="34" charset="0"/>
              <a:cs typeface="Arial" pitchFamily="34" charset="0"/>
            </a:endParaRPr>
          </a:p>
        </p:txBody>
      </p:sp>
      <p:sp>
        <p:nvSpPr>
          <p:cNvPr id="23555"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I think it’s stuck.  </a:t>
            </a:r>
          </a:p>
        </p:txBody>
      </p:sp>
      <p:sp>
        <p:nvSpPr>
          <p:cNvPr id="24579" name="Content Placeholder 2"/>
          <p:cNvSpPr>
            <a:spLocks noGrp="1"/>
          </p:cNvSpPr>
          <p:nvPr>
            <p:ph idx="1"/>
          </p:nvPr>
        </p:nvSpPr>
        <p:spPr/>
        <p:txBody>
          <a:bodyPr/>
          <a:lstStyle/>
          <a:p>
            <a:endParaRPr lang="en-US" smtClean="0"/>
          </a:p>
        </p:txBody>
      </p:sp>
    </p:spTree>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685800"/>
            <a:ext cx="8229600" cy="639762"/>
          </a:xfrm>
        </p:spPr>
        <p:txBody>
          <a:bodyPr>
            <a:no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Hey, help my daughter!  Do something!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noAutofit/>
          </a:bodyPr>
          <a:lstStyle/>
          <a:p>
            <a:r>
              <a:rPr lang="en-US" sz="4000" b="1" dirty="0" smtClean="0">
                <a:solidFill>
                  <a:schemeClr val="bg1"/>
                </a:solidFill>
                <a:latin typeface="Arial" pitchFamily="34" charset="0"/>
                <a:cs typeface="Arial" pitchFamily="34" charset="0"/>
              </a:rPr>
              <a:t>Arabic</a:t>
            </a:r>
            <a:endParaRPr lang="en-US" sz="4000" b="1" dirty="0"/>
          </a:p>
        </p:txBody>
      </p:sp>
      <p:sp>
        <p:nvSpPr>
          <p:cNvPr id="3" name="Content Placeholder 2"/>
          <p:cNvSpPr>
            <a:spLocks noGrp="1"/>
          </p:cNvSpPr>
          <p:nvPr>
            <p:ph idx="1"/>
          </p:nvPr>
        </p:nvSpPr>
        <p:spPr/>
        <p:txBody>
          <a:bodyPr/>
          <a:lstStyle/>
          <a:p>
            <a:pPr>
              <a:buNone/>
            </a:pPr>
            <a:endParaRPr lang="en-US" dirty="0"/>
          </a:p>
        </p:txBody>
      </p:sp>
    </p:spTree>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381000"/>
            <a:ext cx="8229600" cy="792162"/>
          </a:xfrm>
        </p:spPr>
        <p:txBody>
          <a:bodyPr/>
          <a:lstStyle/>
          <a:p>
            <a:pPr algn="l"/>
            <a:r>
              <a:rPr lang="en-US" sz="2800" b="1" dirty="0" smtClean="0">
                <a:solidFill>
                  <a:schemeClr val="bg1"/>
                </a:solidFill>
                <a:latin typeface="Arial" pitchFamily="34" charset="0"/>
                <a:cs typeface="Arial" pitchFamily="34" charset="0"/>
              </a:rPr>
              <a:t>Violet: </a:t>
            </a:r>
            <a:r>
              <a:rPr lang="en-US" sz="2800" dirty="0" err="1" smtClean="0">
                <a:solidFill>
                  <a:schemeClr val="bg1"/>
                </a:solidFill>
                <a:latin typeface="Arial" pitchFamily="34" charset="0"/>
                <a:cs typeface="Arial" pitchFamily="34" charset="0"/>
              </a:rPr>
              <a:t>Ow</a:t>
            </a:r>
            <a:r>
              <a:rPr lang="en-US" sz="2800" dirty="0" smtClean="0">
                <a:solidFill>
                  <a:schemeClr val="bg1"/>
                </a:solidFill>
                <a:latin typeface="Arial" pitchFamily="34" charset="0"/>
                <a:cs typeface="Arial" pitchFamily="34" charset="0"/>
              </a:rPr>
              <a:t>! Stop that!  It’s stuck to my tongue!</a:t>
            </a:r>
            <a:endParaRPr lang="en-US" sz="2800" dirty="0">
              <a:solidFill>
                <a:schemeClr val="bg1"/>
              </a:solidFill>
              <a:latin typeface="Arial" pitchFamily="34" charset="0"/>
              <a:cs typeface="Arial" pitchFamily="34" charset="0"/>
            </a:endParaRPr>
          </a:p>
        </p:txBody>
      </p:sp>
      <p:sp>
        <p:nvSpPr>
          <p:cNvPr id="26627"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381000"/>
            <a:ext cx="8229600" cy="762000"/>
          </a:xfrm>
        </p:spPr>
        <p:txBody>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Can we get some help in here, please?</a:t>
            </a:r>
            <a:endParaRPr lang="en-US" sz="2800" i="1"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04800"/>
            <a:ext cx="8229600" cy="1143000"/>
          </a:xfrm>
        </p:spPr>
        <p:txBody>
          <a:bodyPr>
            <a:noAutofit/>
          </a:bodyPr>
          <a:lstStyle/>
          <a:p>
            <a:pPr algn="l"/>
            <a:r>
              <a:rPr lang="en-US" sz="2800" b="1" dirty="0" smtClean="0">
                <a:solidFill>
                  <a:schemeClr val="bg1"/>
                </a:solidFill>
                <a:latin typeface="Arial" pitchFamily="34" charset="0"/>
                <a:cs typeface="Arial" pitchFamily="34" charset="0"/>
              </a:rPr>
              <a:t>Willy </a:t>
            </a:r>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Take Miss Violet to the Mexican Chocolate Room. The spicy chili peppers mixed into the chocolate should thaw her out.</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Stay calm, dear! We’ll get you unstuck soon enough</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81000" y="533400"/>
            <a:ext cx="8229600" cy="715962"/>
          </a:xfrm>
        </p:spPr>
        <p:txBody>
          <a:bodyPr>
            <a:noAutofit/>
          </a:bodyPr>
          <a:lstStyle/>
          <a:p>
            <a:r>
              <a:rPr lang="en-US" sz="2800" b="1" dirty="0" smtClean="0">
                <a:solidFill>
                  <a:schemeClr val="bg1"/>
                </a:solidFill>
                <a:latin typeface="Arial" pitchFamily="34" charset="0"/>
                <a:cs typeface="Arial" pitchFamily="34" charset="0"/>
              </a:rPr>
              <a:t/>
            </a:r>
            <a:br>
              <a:rPr lang="en-US" sz="2800" b="1" dirty="0" smtClean="0">
                <a:solidFill>
                  <a:schemeClr val="bg1"/>
                </a:solidFill>
                <a:latin typeface="Arial" pitchFamily="34" charset="0"/>
                <a:cs typeface="Arial" pitchFamily="34" charset="0"/>
              </a:rPr>
            </a:br>
            <a:r>
              <a:rPr lang="en-US" sz="2800" b="1" dirty="0" smtClean="0">
                <a:solidFill>
                  <a:schemeClr val="bg1"/>
                </a:solidFill>
                <a:latin typeface="Arial" pitchFamily="34" charset="0"/>
                <a:cs typeface="Arial" pitchFamily="34" charset="0"/>
              </a:rPr>
              <a:t/>
            </a:r>
            <a:br>
              <a:rPr lang="en-US" sz="2800" b="1" dirty="0" smtClean="0">
                <a:solidFill>
                  <a:schemeClr val="bg1"/>
                </a:solidFill>
                <a:latin typeface="Arial" pitchFamily="34" charset="0"/>
                <a:cs typeface="Arial" pitchFamily="34" charset="0"/>
              </a:rPr>
            </a:br>
            <a:r>
              <a:rPr lang="en-US" sz="2800" b="1" dirty="0" smtClean="0">
                <a:solidFill>
                  <a:schemeClr val="bg1"/>
                </a:solidFill>
                <a:latin typeface="Arial" pitchFamily="34" charset="0"/>
                <a:cs typeface="Arial" pitchFamily="34" charset="0"/>
              </a:rPr>
              <a:t/>
            </a:r>
            <a:br>
              <a:rPr lang="en-US" sz="2800" b="1" dirty="0" smtClean="0">
                <a:solidFill>
                  <a:schemeClr val="bg1"/>
                </a:solidFill>
                <a:latin typeface="Arial" pitchFamily="34" charset="0"/>
                <a:cs typeface="Arial" pitchFamily="34" charset="0"/>
              </a:rPr>
            </a:br>
            <a:r>
              <a:rPr lang="en-US" sz="2800" b="1" dirty="0" smtClean="0">
                <a:solidFill>
                  <a:schemeClr val="bg1"/>
                </a:solidFill>
                <a:latin typeface="Arial" pitchFamily="34" charset="0"/>
                <a:cs typeface="Arial" pitchFamily="34" charset="0"/>
              </a:rPr>
              <a:t/>
            </a:r>
            <a:br>
              <a:rPr lang="en-US" sz="2800" b="1" dirty="0" smtClean="0">
                <a:solidFill>
                  <a:schemeClr val="bg1"/>
                </a:solidFill>
                <a:latin typeface="Arial" pitchFamily="34" charset="0"/>
                <a:cs typeface="Arial" pitchFamily="34" charset="0"/>
              </a:rPr>
            </a:br>
            <a:r>
              <a:rPr lang="en-US" sz="4000" b="1" dirty="0" smtClean="0">
                <a:solidFill>
                  <a:schemeClr val="bg1"/>
                </a:solidFill>
                <a:latin typeface="Arial" pitchFamily="34" charset="0"/>
                <a:cs typeface="Arial" pitchFamily="34" charset="0"/>
              </a:rPr>
              <a:t>Spanish</a:t>
            </a:r>
            <a:r>
              <a:rPr lang="en-US" sz="2800" b="1" dirty="0" smtClean="0">
                <a:solidFill>
                  <a:schemeClr val="bg1"/>
                </a:solidFill>
                <a:latin typeface="Arial" pitchFamily="34" charset="0"/>
                <a:cs typeface="Arial" pitchFamily="34" charset="0"/>
              </a:rPr>
              <a:t/>
            </a:r>
            <a:br>
              <a:rPr lang="en-US" sz="2800" b="1" dirty="0" smtClean="0">
                <a:solidFill>
                  <a:schemeClr val="bg1"/>
                </a:solidFill>
                <a:latin typeface="Arial" pitchFamily="34" charset="0"/>
                <a:cs typeface="Arial" pitchFamily="34" charset="0"/>
              </a:rPr>
            </a:br>
            <a:r>
              <a:rPr lang="en-US" sz="2800" b="1" dirty="0" smtClean="0">
                <a:solidFill>
                  <a:schemeClr val="bg1"/>
                </a:solidFill>
                <a:latin typeface="Arial" pitchFamily="34" charset="0"/>
                <a:cs typeface="Arial" pitchFamily="34" charset="0"/>
              </a:rPr>
              <a:t/>
            </a:r>
            <a:br>
              <a:rPr lang="en-US" sz="2800" b="1" dirty="0" smtClean="0">
                <a:solidFill>
                  <a:schemeClr val="bg1"/>
                </a:solidFill>
                <a:latin typeface="Arial" pitchFamily="34" charset="0"/>
                <a:cs typeface="Arial" pitchFamily="34" charset="0"/>
              </a:rPr>
            </a:br>
            <a:r>
              <a:rPr lang="en-US" sz="2800" b="1" dirty="0" smtClean="0">
                <a:solidFill>
                  <a:schemeClr val="bg1"/>
                </a:solidFill>
                <a:latin typeface="Arial" pitchFamily="34" charset="0"/>
                <a:cs typeface="Arial" pitchFamily="34" charset="0"/>
              </a:rPr>
              <a:t/>
            </a:r>
            <a:br>
              <a:rPr lang="en-US" sz="2800" b="1" dirty="0" smtClean="0">
                <a:solidFill>
                  <a:schemeClr val="bg1"/>
                </a:solidFill>
                <a:latin typeface="Arial" pitchFamily="34" charset="0"/>
                <a:cs typeface="Arial" pitchFamily="34" charset="0"/>
              </a:rPr>
            </a:br>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endParaRPr lang="en-US" sz="2800" i="1" dirty="0" smtClean="0">
              <a:solidFill>
                <a:schemeClr val="bg1"/>
              </a:solidFill>
              <a:latin typeface="Arial" pitchFamily="34" charset="0"/>
              <a:cs typeface="Arial" pitchFamily="34" charset="0"/>
            </a:endParaRPr>
          </a:p>
        </p:txBody>
      </p:sp>
      <p:sp>
        <p:nvSpPr>
          <p:cNvPr id="29699"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762000"/>
            <a:ext cx="8229600" cy="715962"/>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Grandpa, I can’t believe that another kid has disappeared. There are only three of us left now. </a:t>
            </a:r>
          </a:p>
        </p:txBody>
      </p:sp>
      <p:sp>
        <p:nvSpPr>
          <p:cNvPr id="30723"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Well, she should have listened to all the warnings.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I hope they’re okay. </a:t>
            </a:r>
          </a:p>
        </p:txBody>
      </p:sp>
      <p:sp>
        <p:nvSpPr>
          <p:cNvPr id="31747"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6096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You shouldn’t worry about them. Take care of yourself. This is a competition, remember? </a:t>
            </a:r>
          </a:p>
        </p:txBody>
      </p:sp>
      <p:sp>
        <p:nvSpPr>
          <p:cNvPr id="32771"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err="1" smtClean="0">
                <a:solidFill>
                  <a:schemeClr val="bg2"/>
                </a:solidFill>
                <a:latin typeface="Arial" pitchFamily="34" charset="0"/>
                <a:cs typeface="Arial" pitchFamily="34" charset="0"/>
              </a:rPr>
              <a:t>Wonka</a:t>
            </a:r>
            <a:r>
              <a:rPr lang="en-US" sz="2800" dirty="0" smtClean="0">
                <a:solidFill>
                  <a:schemeClr val="bg2"/>
                </a:solidFill>
                <a:latin typeface="Arial" pitchFamily="34" charset="0"/>
                <a:cs typeface="Arial" pitchFamily="34" charset="0"/>
              </a:rPr>
              <a:t>: Come in, come in!</a:t>
            </a:r>
            <a:endParaRPr lang="en-US" sz="2800" dirty="0">
              <a:solidFill>
                <a:schemeClr val="bg2"/>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04800" y="228600"/>
            <a:ext cx="8534400" cy="12192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Welcome to the Juan Valdez room. </a:t>
            </a:r>
          </a:p>
        </p:txBody>
      </p:sp>
    </p:spTree>
  </p:cSld>
  <p:clrMapOvr>
    <a:masterClrMapping/>
  </p:clrMapOvr>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Who’s Juan Valdez? </a:t>
            </a:r>
          </a:p>
        </p:txBody>
      </p:sp>
      <p:sp>
        <p:nvSpPr>
          <p:cNvPr id="34819" name="Content Placeholder 2"/>
          <p:cNvSpPr>
            <a:spLocks noGrp="1"/>
          </p:cNvSpPr>
          <p:nvPr>
            <p:ph idx="1"/>
          </p:nvPr>
        </p:nvSpPr>
        <p:spPr/>
        <p:txBody>
          <a:bodyPr/>
          <a:lstStyle/>
          <a:p>
            <a:endParaRPr lang="en-US" dirty="0" smtClean="0"/>
          </a:p>
        </p:txBody>
      </p:sp>
    </p:spTree>
  </p:cSld>
  <p:clrMapOvr>
    <a:masterClrMapping/>
  </p:clrMapOvr>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rmAutofit fontScale="90000"/>
          </a:bodyPr>
          <a:lstStyle/>
          <a:p>
            <a:pPr algn="l"/>
            <a:r>
              <a:rPr lang="en-US" sz="3100" b="1" dirty="0" err="1" smtClean="0">
                <a:solidFill>
                  <a:schemeClr val="bg1"/>
                </a:solidFill>
                <a:latin typeface="Arial" pitchFamily="34" charset="0"/>
                <a:cs typeface="Arial" pitchFamily="34" charset="0"/>
              </a:rPr>
              <a:t>Wonka</a:t>
            </a:r>
            <a:r>
              <a:rPr lang="en-US" sz="3100" dirty="0" smtClean="0">
                <a:solidFill>
                  <a:schemeClr val="bg1"/>
                </a:solidFill>
                <a:latin typeface="Arial" pitchFamily="34" charset="0"/>
                <a:cs typeface="Arial" pitchFamily="34" charset="0"/>
              </a:rPr>
              <a:t>: Juan Valdez  produces Colombian coffee and has a donkey named Enrique.</a:t>
            </a:r>
            <a:r>
              <a:rPr lang="en-US" dirty="0" smtClean="0">
                <a:solidFill>
                  <a:schemeClr val="bg1"/>
                </a:solidFill>
                <a:latin typeface="Arial" pitchFamily="34" charset="0"/>
                <a:cs typeface="Arial" pitchFamily="34" charset="0"/>
              </a:rPr>
              <a:t> </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Ugh, when can I eat?  Mom, I’m starving!</a:t>
            </a:r>
            <a:endParaRPr lang="en-US" sz="2800"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0"/>
            <a:ext cx="8229600" cy="21336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Ah, you mean the FICTIONAL character Juan Valdez, who usually appears in the National Federation of Coffee Growers of Colombia</a:t>
            </a:r>
            <a:r>
              <a:rPr lang="en-US" sz="2800" dirty="0" smtClean="0">
                <a:solidFill>
                  <a:schemeClr val="bg1"/>
                </a:solidFill>
                <a:latin typeface="Arial" pitchFamily="34" charset="0"/>
                <a:cs typeface="Arial" pitchFamily="34" charset="0"/>
              </a:rPr>
              <a:t>…</a:t>
            </a:r>
            <a:endParaRPr lang="en-US" sz="2800" dirty="0" smtClean="0">
              <a:solidFill>
                <a:schemeClr val="bg1"/>
              </a:solidFill>
              <a:latin typeface="Arial" pitchFamily="34" charset="0"/>
              <a:cs typeface="Arial" pitchFamily="34" charset="0"/>
            </a:endParaRPr>
          </a:p>
        </p:txBody>
      </p:sp>
      <p:sp>
        <p:nvSpPr>
          <p:cNvPr id="37891" name="Rectangle 3"/>
          <p:cNvSpPr>
            <a:spLocks noGrp="1" noChangeArrowheads="1"/>
          </p:cNvSpPr>
          <p:nvPr>
            <p:ph type="body" idx="1"/>
          </p:nvPr>
        </p:nvSpPr>
        <p:spPr>
          <a:xfrm>
            <a:off x="304800" y="2590800"/>
            <a:ext cx="8382000" cy="3535363"/>
          </a:xfrm>
        </p:spPr>
        <p:txBody>
          <a:bodyPr/>
          <a:lstStyle/>
          <a:p>
            <a:pPr eaLnBrk="1" hangingPunct="1"/>
            <a:endParaRPr lang="en-US" dirty="0" smtClean="0"/>
          </a:p>
        </p:txBody>
      </p:sp>
    </p:spTree>
  </p:cSld>
  <p:clrMapOvr>
    <a:masterClrMapping/>
  </p:clrMapOvr>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381000"/>
            <a:ext cx="8229600" cy="792162"/>
          </a:xfrm>
        </p:spPr>
        <p:txBody>
          <a:bodyPr>
            <a:noAutofit/>
          </a:bodyPr>
          <a:lstStyle/>
          <a:p>
            <a:pPr algn="l"/>
            <a:r>
              <a:rPr lang="en-US" sz="2800" dirty="0" smtClean="0">
                <a:solidFill>
                  <a:schemeClr val="bg1"/>
                </a:solidFill>
                <a:latin typeface="Arial" pitchFamily="34" charset="0"/>
                <a:cs typeface="Arial" pitchFamily="34" charset="0"/>
              </a:rPr>
              <a:t>… who has been portrayed by a number of characters since 1969.  See, here’s the Wikipedia entry about him right here.</a:t>
            </a:r>
          </a:p>
        </p:txBody>
      </p:sp>
      <p:sp>
        <p:nvSpPr>
          <p:cNvPr id="38915"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28600" y="0"/>
            <a:ext cx="8686800" cy="1905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No, that’s the REAL Juan Valdez and his donkey. He’s been hiding here ever since the government secretly chased him …</a:t>
            </a:r>
          </a:p>
        </p:txBody>
      </p:sp>
    </p:spTree>
  </p:cSld>
  <p:clrMapOvr>
    <a:masterClrMapping/>
  </p:clrMapOvr>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fontScale="90000"/>
          </a:bodyPr>
          <a:lstStyle/>
          <a:p>
            <a:pPr algn="l"/>
            <a:r>
              <a:rPr lang="en-US" sz="3200" dirty="0" smtClean="0">
                <a:solidFill>
                  <a:schemeClr val="bg1"/>
                </a:solidFill>
                <a:latin typeface="Arial" pitchFamily="34" charset="0"/>
                <a:cs typeface="Arial" pitchFamily="34" charset="0"/>
              </a:rPr>
              <a:t>… out for selling national coffee secrets. </a:t>
            </a:r>
            <a:r>
              <a:rPr lang="en-US" sz="3100" dirty="0" smtClean="0">
                <a:solidFill>
                  <a:schemeClr val="bg1"/>
                </a:solidFill>
                <a:latin typeface="Arial" pitchFamily="34" charset="0"/>
                <a:cs typeface="Arial" pitchFamily="34" charset="0"/>
              </a:rPr>
              <a:t>They covered it up by pretending that he’s a fictional character. </a:t>
            </a:r>
            <a:endParaRPr lang="en-US" sz="2800" dirty="0" smtClean="0">
              <a:solidFill>
                <a:schemeClr val="bg1"/>
              </a:solidFill>
              <a:latin typeface="Arial" pitchFamily="34" charset="0"/>
              <a:cs typeface="Arial" pitchFamily="34" charset="0"/>
            </a:endParaRPr>
          </a:p>
        </p:txBody>
      </p:sp>
      <p:sp>
        <p:nvSpPr>
          <p:cNvPr id="41987"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74638"/>
            <a:ext cx="8229600" cy="715962"/>
          </a:xfrm>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And what’s he doing here?</a:t>
            </a:r>
          </a:p>
        </p:txBody>
      </p:sp>
      <p:sp>
        <p:nvSpPr>
          <p:cNvPr id="43011"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28600" y="0"/>
            <a:ext cx="8686800" cy="16002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Well, he’s obviously producing the best coffee candy in the world. These one-of-a-kind hybrid coffee candy beans fall from this specially … </a:t>
            </a:r>
          </a:p>
        </p:txBody>
      </p:sp>
      <p:sp>
        <p:nvSpPr>
          <p:cNvPr id="44035" name="Rectangle 3"/>
          <p:cNvSpPr>
            <a:spLocks noGrp="1" noChangeArrowheads="1"/>
          </p:cNvSpPr>
          <p:nvPr>
            <p:ph type="body" idx="1"/>
          </p:nvPr>
        </p:nvSpPr>
        <p:spPr>
          <a:xfrm>
            <a:off x="1981200" y="4648200"/>
            <a:ext cx="6705600" cy="1477963"/>
          </a:xfrm>
        </p:spPr>
        <p:txBody>
          <a:bodyPr/>
          <a:lstStyle/>
          <a:p>
            <a:pPr eaLnBrk="1" hangingPunct="1"/>
            <a:endParaRPr lang="en-US" dirty="0" smtClean="0"/>
          </a:p>
        </p:txBody>
      </p:sp>
    </p:spTree>
  </p:cSld>
  <p:clrMapOvr>
    <a:masterClrMapping/>
  </p:clrMapOvr>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0"/>
            <a:ext cx="8229600" cy="1477962"/>
          </a:xfrm>
        </p:spPr>
        <p:txBody>
          <a:bodyPr>
            <a:noAutofit/>
          </a:bodyPr>
          <a:lstStyle/>
          <a:p>
            <a:pPr algn="l"/>
            <a:r>
              <a:rPr lang="en-US" sz="2800" dirty="0" smtClean="0">
                <a:solidFill>
                  <a:schemeClr val="bg1"/>
                </a:solidFill>
                <a:latin typeface="Arial" pitchFamily="34" charset="0"/>
                <a:cs typeface="Arial" pitchFamily="34" charset="0"/>
              </a:rPr>
              <a:t>… developed tree and Juan Valdez checks every coffee bean. And if it’s good he places it on top of the pile, but if it’s bad he throws it into that hole. </a:t>
            </a:r>
            <a:r>
              <a:rPr lang="en-US" sz="2800" dirty="0" smtClean="0"/>
              <a:t> </a:t>
            </a:r>
            <a:endParaRPr lang="en-US" sz="2800" dirty="0" smtClean="0">
              <a:solidFill>
                <a:schemeClr val="bg1"/>
              </a:solidFill>
              <a:latin typeface="Arial" pitchFamily="34" charset="0"/>
              <a:cs typeface="Arial" pitchFamily="34" charset="0"/>
            </a:endParaRPr>
          </a:p>
        </p:txBody>
      </p:sp>
      <p:sp>
        <p:nvSpPr>
          <p:cNvPr id="45059" name="Rectangle 3"/>
          <p:cNvSpPr>
            <a:spLocks noGrp="1" noChangeArrowheads="1"/>
          </p:cNvSpPr>
          <p:nvPr>
            <p:ph type="body" idx="1"/>
          </p:nvPr>
        </p:nvSpPr>
        <p:spPr/>
        <p:txBody>
          <a:bodyPr/>
          <a:lstStyle/>
          <a:p>
            <a:pPr eaLnBrk="1" hangingPunct="1"/>
            <a:endParaRPr lang="en-US" dirty="0" smtClean="0"/>
          </a:p>
        </p:txBody>
      </p:sp>
    </p:spTree>
  </p:cSld>
  <p:clrMapOvr>
    <a:masterClrMapping/>
  </p:clrMapOvr>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Come take a look.</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077200" cy="1295400"/>
          </a:xfrm>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Ah!  I have to get some of those special beans for Fabio.  That should make him happy….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4191000" y="5562600"/>
            <a:ext cx="4495800" cy="563563"/>
          </a:xfrm>
        </p:spPr>
        <p:txBody>
          <a:bodyPr>
            <a:normAutofit lnSpcReduction="10000"/>
          </a:bodyPr>
          <a:lstStyle/>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991600" cy="1219200"/>
          </a:xfrm>
        </p:spPr>
        <p:txBody>
          <a:bodyPr>
            <a:normAutofit fontScale="90000"/>
          </a:bodyPr>
          <a:lstStyle/>
          <a:p>
            <a:pPr algn="l"/>
            <a:r>
              <a:rPr lang="en-US" sz="3100" b="1" dirty="0" smtClean="0">
                <a:solidFill>
                  <a:schemeClr val="bg1"/>
                </a:solidFill>
                <a:latin typeface="Arial" pitchFamily="34" charset="0"/>
                <a:cs typeface="Arial" pitchFamily="34" charset="0"/>
              </a:rPr>
              <a:t>Mrs. </a:t>
            </a:r>
            <a:r>
              <a:rPr lang="en-US" sz="3100" b="1" dirty="0" err="1" smtClean="0">
                <a:solidFill>
                  <a:schemeClr val="bg1"/>
                </a:solidFill>
                <a:latin typeface="Arial" pitchFamily="34" charset="0"/>
                <a:cs typeface="Arial" pitchFamily="34" charset="0"/>
              </a:rPr>
              <a:t>Gloop</a:t>
            </a:r>
            <a:r>
              <a:rPr lang="en-US" sz="3100" dirty="0" smtClean="0">
                <a:solidFill>
                  <a:schemeClr val="bg1"/>
                </a:solidFill>
                <a:latin typeface="Arial" pitchFamily="34" charset="0"/>
                <a:cs typeface="Arial" pitchFamily="34" charset="0"/>
              </a:rPr>
              <a:t>: Augustus </a:t>
            </a:r>
            <a:r>
              <a:rPr lang="en-US" sz="3100" dirty="0" err="1" smtClean="0">
                <a:solidFill>
                  <a:schemeClr val="bg1"/>
                </a:solidFill>
                <a:latin typeface="Arial" pitchFamily="34" charset="0"/>
                <a:cs typeface="Arial" pitchFamily="34" charset="0"/>
              </a:rPr>
              <a:t>Gloop</a:t>
            </a:r>
            <a:r>
              <a:rPr lang="en-US" sz="3100" dirty="0" smtClean="0">
                <a:solidFill>
                  <a:schemeClr val="bg1"/>
                </a:solidFill>
                <a:latin typeface="Arial" pitchFamily="34" charset="0"/>
                <a:cs typeface="Arial" pitchFamily="34" charset="0"/>
              </a:rPr>
              <a:t>, look at you! You’ve already finished fasting for the month. It’s past sundown and Ramadan will be over in a few minutes. </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0"/>
            <a:ext cx="8229600" cy="1477962"/>
          </a:xfrm>
        </p:spPr>
        <p:txBody>
          <a:bodyPr>
            <a:noAutofit/>
          </a:bodyPr>
          <a:lstStyle/>
          <a:p>
            <a:pPr algn="l"/>
            <a:r>
              <a:rPr lang="en-US" sz="2800" dirty="0" smtClean="0">
                <a:solidFill>
                  <a:schemeClr val="bg1"/>
                </a:solidFill>
                <a:latin typeface="Arial" pitchFamily="34" charset="0"/>
                <a:cs typeface="Arial" pitchFamily="34" charset="0"/>
              </a:rPr>
              <a:t>… And I’ll have access to all of his family’s money!  Plus, that donkey is SO adorable!  I have to have them both! Dad, come over here!</a:t>
            </a:r>
          </a:p>
        </p:txBody>
      </p:sp>
    </p:spTree>
  </p:cSld>
  <p:clrMapOvr>
    <a:masterClrMapping/>
  </p:clrMapOvr>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 Sultana:</a:t>
            </a:r>
            <a:r>
              <a:rPr lang="en-US" sz="2800" dirty="0" smtClean="0">
                <a:solidFill>
                  <a:schemeClr val="bg1"/>
                </a:solidFill>
                <a:latin typeface="Arial" pitchFamily="34" charset="0"/>
                <a:cs typeface="Arial" pitchFamily="34" charset="0"/>
              </a:rPr>
              <a:t> What is it, dear</a:t>
            </a:r>
            <a:r>
              <a:rPr lang="en-US" sz="2800" dirty="0" smtClean="0">
                <a:solidFill>
                  <a:schemeClr val="bg1"/>
                </a:solidFill>
                <a:latin typeface="Arial" pitchFamily="34" charset="0"/>
                <a:cs typeface="Arial" pitchFamily="34" charset="0"/>
              </a:rPr>
              <a:t>?</a:t>
            </a:r>
            <a:endParaRPr lang="en-US" sz="2800" dirty="0" smtClean="0">
              <a:solidFill>
                <a:schemeClr val="bg1"/>
              </a:solidFill>
              <a:latin typeface="Arial" pitchFamily="34" charset="0"/>
              <a:cs typeface="Arial" pitchFamily="34" charset="0"/>
            </a:endParaRPr>
          </a:p>
        </p:txBody>
      </p:sp>
      <p:sp>
        <p:nvSpPr>
          <p:cNvPr id="46083" name="Content Placeholder 2"/>
          <p:cNvSpPr>
            <a:spLocks noGrp="1"/>
          </p:cNvSpPr>
          <p:nvPr>
            <p:ph idx="1"/>
          </p:nvPr>
        </p:nvSpPr>
        <p:spPr/>
        <p:txBody>
          <a:bodyPr/>
          <a:lstStyle/>
          <a:p>
            <a:endParaRPr lang="en-US" smtClean="0"/>
          </a:p>
        </p:txBody>
      </p:sp>
    </p:spTree>
  </p:cSld>
  <p:clrMapOvr>
    <a:masterClrMapping/>
  </p:clrMapOvr>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274638"/>
            <a:ext cx="8229600" cy="1401762"/>
          </a:xfrm>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 have to get some of those hybrid coffee beans. Plus, I want to buy that donkey!  Go get them for me now!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609600"/>
            <a:ext cx="8229600" cy="792162"/>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I’m sorry, lovely </a:t>
            </a:r>
            <a:r>
              <a:rPr lang="en-US" sz="2800"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but these are definitely NOT for sale. Especially the donkey! </a:t>
            </a:r>
          </a:p>
        </p:txBody>
      </p:sp>
    </p:spTree>
  </p:cSld>
  <p:clrMapOvr>
    <a:masterClrMapping/>
  </p:clrMapOvr>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Juan Valdez</a:t>
            </a:r>
            <a:r>
              <a:rPr lang="en-US" sz="2800" dirty="0" smtClean="0">
                <a:solidFill>
                  <a:schemeClr val="bg1"/>
                </a:solidFill>
                <a:latin typeface="Arial" pitchFamily="34" charset="0"/>
                <a:cs typeface="Arial" pitchFamily="34" charset="0"/>
              </a:rPr>
              <a:t>: Is this girl crazy or what? She wants my donkey? No, no, no! </a:t>
            </a:r>
          </a:p>
        </p:txBody>
      </p:sp>
      <p:sp>
        <p:nvSpPr>
          <p:cNvPr id="49155" name="Content Placeholder 2"/>
          <p:cNvSpPr>
            <a:spLocks noGrp="1"/>
          </p:cNvSpPr>
          <p:nvPr>
            <p:ph idx="1"/>
          </p:nvPr>
        </p:nvSpPr>
        <p:spPr/>
        <p:txBody>
          <a:bodyPr/>
          <a:lstStyle/>
          <a:p>
            <a:endParaRPr lang="en-US" smtClean="0"/>
          </a:p>
        </p:txBody>
      </p:sp>
    </p:spTree>
  </p:cSld>
  <p:clrMapOvr>
    <a:masterClrMapping/>
  </p:clrMapOvr>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04800" y="381000"/>
            <a:ext cx="8382000" cy="762000"/>
          </a:xfrm>
        </p:spPr>
        <p:txBody>
          <a:bodyPr>
            <a:noAutofit/>
          </a:bodyPr>
          <a:lstStyle/>
          <a:p>
            <a:pPr algn="l"/>
            <a:r>
              <a:rPr lang="en-US" sz="2800" b="1"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Daddy! I want that tree and donkey! Get me one!! If you don’t, I’ll throw a tantrum right here! </a:t>
            </a:r>
          </a:p>
        </p:txBody>
      </p:sp>
      <p:sp>
        <p:nvSpPr>
          <p:cNvPr id="50179"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762000"/>
            <a:ext cx="8229600" cy="715962"/>
          </a:xfrm>
        </p:spPr>
        <p:txBody>
          <a:bodyPr>
            <a:noAutofit/>
          </a:bodyPr>
          <a:lstStyle/>
          <a:p>
            <a:pPr algn="l"/>
            <a:r>
              <a:rPr lang="en-US" sz="2800" b="1" dirty="0" smtClean="0">
                <a:solidFill>
                  <a:schemeClr val="bg1"/>
                </a:solidFill>
                <a:latin typeface="Arial" pitchFamily="34" charset="0"/>
                <a:cs typeface="Arial" pitchFamily="34" charset="0"/>
              </a:rPr>
              <a:t>Mr. Sultana: </a:t>
            </a:r>
            <a:r>
              <a:rPr lang="en-US" sz="2800" dirty="0" smtClean="0">
                <a:solidFill>
                  <a:schemeClr val="bg1"/>
                </a:solidFill>
                <a:latin typeface="Arial" pitchFamily="34" charset="0"/>
                <a:cs typeface="Arial" pitchFamily="34" charset="0"/>
              </a:rPr>
              <a:t>No princess, I don’t think that Mr.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or Mr. Valdez would like that you take away….. </a:t>
            </a:r>
          </a:p>
        </p:txBody>
      </p:sp>
      <p:sp>
        <p:nvSpPr>
          <p:cNvPr id="51203" name="Rectangle 3"/>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I don’t care!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 </a:t>
            </a:r>
            <a:r>
              <a:rPr lang="en-US" sz="2800" dirty="0" err="1" smtClean="0">
                <a:solidFill>
                  <a:schemeClr val="bg1"/>
                </a:solidFill>
                <a:latin typeface="Arial" pitchFamily="34" charset="0"/>
                <a:cs typeface="Arial" pitchFamily="34" charset="0"/>
              </a:rPr>
              <a:t>Oompa</a:t>
            </a:r>
            <a:r>
              <a:rPr lang="en-US" sz="2800" dirty="0" smtClean="0">
                <a:solidFill>
                  <a:schemeClr val="bg1"/>
                </a:solidFill>
                <a:latin typeface="Arial" pitchFamily="34" charset="0"/>
                <a:cs typeface="Arial" pitchFamily="34" charset="0"/>
              </a:rPr>
              <a:t> </a:t>
            </a:r>
            <a:r>
              <a:rPr lang="en-US" sz="2800" dirty="0" err="1" smtClean="0">
                <a:solidFill>
                  <a:schemeClr val="bg1"/>
                </a:solidFill>
                <a:latin typeface="Arial" pitchFamily="34" charset="0"/>
                <a:cs typeface="Arial" pitchFamily="34" charset="0"/>
              </a:rPr>
              <a:t>Lompas</a:t>
            </a:r>
            <a:r>
              <a:rPr lang="en-US" sz="2800" dirty="0" smtClean="0">
                <a:solidFill>
                  <a:schemeClr val="bg1"/>
                </a:solidFill>
                <a:latin typeface="Arial" pitchFamily="34" charset="0"/>
                <a:cs typeface="Arial" pitchFamily="34" charset="0"/>
              </a:rPr>
              <a:t> come here and help me distract them with the dance.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686800" cy="1554162"/>
          </a:xfrm>
        </p:spPr>
        <p:txBody>
          <a:bodyPr>
            <a:no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Yes, </a:t>
            </a:r>
            <a:r>
              <a:rPr lang="en-US" sz="2800" dirty="0" err="1" smtClean="0">
                <a:solidFill>
                  <a:schemeClr val="bg1"/>
                </a:solidFill>
                <a:latin typeface="Arial" pitchFamily="34" charset="0"/>
                <a:cs typeface="Arial" pitchFamily="34" charset="0"/>
              </a:rPr>
              <a:t>Eid</a:t>
            </a:r>
            <a:r>
              <a:rPr lang="en-US" sz="2800" dirty="0" smtClean="0">
                <a:solidFill>
                  <a:schemeClr val="bg1"/>
                </a:solidFill>
                <a:latin typeface="Arial" pitchFamily="34" charset="0"/>
                <a:cs typeface="Arial" pitchFamily="34" charset="0"/>
              </a:rPr>
              <a:t> begins soon! In a few minutes I can put my hands on some delicious savory meals!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381000" y="2667000"/>
            <a:ext cx="8305800" cy="3459163"/>
          </a:xfrm>
        </p:spPr>
        <p:txBody>
          <a:bodyPr/>
          <a:lstStyle/>
          <a:p>
            <a:endParaRPr lang="en-US" dirty="0"/>
          </a:p>
        </p:txBody>
      </p:sp>
    </p:spTree>
  </p:cSld>
  <p:clrMapOvr>
    <a:masterClrMapping/>
  </p:clrMapOvr>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The donkey is mine!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1470025"/>
          </a:xfrm>
        </p:spPr>
        <p:txBody>
          <a:bodyPr>
            <a:normAutofit/>
          </a:bodyPr>
          <a:lstStyle/>
          <a:p>
            <a:pPr algn="l"/>
            <a:r>
              <a:rPr lang="en-US" sz="2800" b="1"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a:t>
            </a:r>
            <a:r>
              <a:rPr lang="en-US" sz="2800" dirty="0" err="1" smtClean="0">
                <a:solidFill>
                  <a:schemeClr val="bg1"/>
                </a:solidFill>
                <a:latin typeface="Arial" pitchFamily="34" charset="0"/>
                <a:cs typeface="Arial" pitchFamily="34" charset="0"/>
              </a:rPr>
              <a:t>Nooooooooo</a:t>
            </a:r>
            <a:r>
              <a:rPr lang="en-US" sz="2800" dirty="0" smtClean="0">
                <a:solidFill>
                  <a:schemeClr val="bg1"/>
                </a:solidFill>
                <a:latin typeface="Arial" pitchFamily="34" charset="0"/>
                <a:cs typeface="Arial" pitchFamily="34" charset="0"/>
              </a:rPr>
              <a:t>……..  </a:t>
            </a:r>
            <a:endParaRPr lang="en-US" sz="2800" dirty="0">
              <a:solidFill>
                <a:schemeClr val="bg1"/>
              </a:solidFill>
              <a:latin typeface="Arial" pitchFamily="34" charset="0"/>
              <a:cs typeface="Arial" pitchFamily="34" charset="0"/>
            </a:endParaRPr>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smtClean="0">
                <a:solidFill>
                  <a:schemeClr val="bg1"/>
                </a:solidFill>
                <a:latin typeface="Arial" pitchFamily="34" charset="0"/>
                <a:cs typeface="Arial" pitchFamily="34" charset="0"/>
              </a:rPr>
              <a:t>Mr. Sultana</a:t>
            </a:r>
            <a:r>
              <a:rPr lang="en-US" sz="2800" dirty="0" smtClean="0">
                <a:solidFill>
                  <a:schemeClr val="bg1"/>
                </a:solidFill>
                <a:latin typeface="Arial" pitchFamily="34" charset="0"/>
                <a:cs typeface="Arial" pitchFamily="34" charset="0"/>
              </a:rPr>
              <a:t>: What happened?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Juan Valdez:</a:t>
            </a:r>
            <a:r>
              <a:rPr lang="en-US" sz="2800" dirty="0" smtClean="0">
                <a:solidFill>
                  <a:schemeClr val="bg1"/>
                </a:solidFill>
                <a:latin typeface="Arial" pitchFamily="34" charset="0"/>
                <a:cs typeface="Arial" pitchFamily="34" charset="0"/>
              </a:rPr>
              <a:t> There goes a spoiled bean. </a:t>
            </a:r>
            <a:endParaRPr lang="en-US" sz="24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pPr algn="l"/>
            <a:r>
              <a:rPr lang="en-US" sz="2800" b="1" dirty="0" smtClean="0">
                <a:solidFill>
                  <a:schemeClr val="bg1"/>
                </a:solidFill>
                <a:latin typeface="Arial" pitchFamily="34" charset="0"/>
                <a:cs typeface="Arial" pitchFamily="34" charset="0"/>
              </a:rPr>
              <a:t>Mr. Sultana: </a:t>
            </a:r>
            <a:r>
              <a:rPr lang="en-US" sz="2800" dirty="0" smtClean="0">
                <a:solidFill>
                  <a:schemeClr val="bg1"/>
                </a:solidFill>
                <a:latin typeface="Arial" pitchFamily="34" charset="0"/>
                <a:cs typeface="Arial" pitchFamily="34" charset="0"/>
              </a:rPr>
              <a:t>Wait. Willy, what happened to my daughter? Where did she go?!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Well … normally the bad coffee beans fall into a grinder and turned into fertilizer. But I think that it wasn’t working today, … I think.</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 Sultana: </a:t>
            </a:r>
            <a:r>
              <a:rPr lang="en-US" sz="2800" dirty="0" smtClean="0">
                <a:solidFill>
                  <a:schemeClr val="bg1"/>
                </a:solidFill>
                <a:latin typeface="Arial" pitchFamily="34" charset="0"/>
                <a:cs typeface="Arial" pitchFamily="34" charset="0"/>
              </a:rPr>
              <a:t>No, what do you mean “you think!” What irresponsibility!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 Sultana: </a:t>
            </a:r>
            <a:r>
              <a:rPr lang="en-US" sz="2800" dirty="0" err="1" smtClean="0">
                <a:solidFill>
                  <a:schemeClr val="bg1"/>
                </a:solidFill>
                <a:latin typeface="Arial" pitchFamily="34" charset="0"/>
                <a:cs typeface="Arial" pitchFamily="34" charset="0"/>
              </a:rPr>
              <a:t>Verucaaaaaaa</a:t>
            </a:r>
            <a:r>
              <a:rPr lang="en-US" sz="2800" dirty="0" smtClean="0">
                <a:solidFill>
                  <a:schemeClr val="bg1"/>
                </a:solidFill>
                <a:latin typeface="Arial" pitchFamily="34" charset="0"/>
                <a:cs typeface="Arial" pitchFamily="34" charset="0"/>
              </a:rPr>
              <a: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
            <a:ext cx="7772400" cy="1371600"/>
          </a:xfrm>
        </p:spPr>
        <p:txBody>
          <a:bodyPr/>
          <a:lstStyle/>
          <a:p>
            <a:r>
              <a:rPr lang="en-US" sz="4000" b="1" dirty="0" smtClean="0">
                <a:solidFill>
                  <a:schemeClr val="bg1"/>
                </a:solidFill>
                <a:latin typeface="Arial" pitchFamily="34" charset="0"/>
                <a:cs typeface="Arial" pitchFamily="34" charset="0"/>
              </a:rPr>
              <a:t>German</a:t>
            </a:r>
            <a:endParaRPr lang="en-US" sz="4000" b="1" dirty="0">
              <a:solidFill>
                <a:schemeClr val="bg1"/>
              </a:solidFill>
              <a:latin typeface="Arial" pitchFamily="34" charset="0"/>
              <a:cs typeface="Arial" pitchFamily="34" charset="0"/>
            </a:endParaRPr>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For the rest of you, here is a sample of our fantastic coffee candy… and now lets go to the next room.</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solidFill>
                  <a:schemeClr val="bg1"/>
                </a:solidFill>
                <a:latin typeface="Arial" pitchFamily="34" charset="0"/>
                <a:cs typeface="Arial" pitchFamily="34" charset="0"/>
              </a:rPr>
              <a:t>Hindi</a:t>
            </a:r>
            <a:endParaRPr lang="en-US" sz="4000" b="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Come in, come in!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Wow. What is up with all of the high tech equipment in this room? Even I’ve never seen some of this stuff before!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endParaRPr lang="en-US" sz="2800"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This … looks like an iPod.  Don’t tell me that that is an iPod?!</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6764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This is the tech room. For this project, we’ve partnered with Apple to construct a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Chocolate iPod.  These iPods are edible while playing music.</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I could really go for some </a:t>
            </a:r>
            <a:r>
              <a:rPr lang="en-US" sz="2800" dirty="0" err="1" smtClean="0">
                <a:solidFill>
                  <a:schemeClr val="bg1"/>
                </a:solidFill>
                <a:latin typeface="Arial" pitchFamily="34" charset="0"/>
                <a:cs typeface="Arial" pitchFamily="34" charset="0"/>
              </a:rPr>
              <a:t>hamonado</a:t>
            </a:r>
            <a:r>
              <a:rPr lang="en-US" sz="2800" dirty="0" smtClean="0">
                <a:solidFill>
                  <a:schemeClr val="bg1"/>
                </a:solidFill>
                <a:latin typeface="Arial" pitchFamily="34" charset="0"/>
                <a:cs typeface="Arial" pitchFamily="34" charset="0"/>
              </a:rPr>
              <a:t> or </a:t>
            </a:r>
            <a:r>
              <a:rPr lang="en-US" sz="2800" dirty="0" err="1" smtClean="0">
                <a:solidFill>
                  <a:schemeClr val="bg1"/>
                </a:solidFill>
                <a:latin typeface="Arial" pitchFamily="34" charset="0"/>
                <a:cs typeface="Arial" pitchFamily="34" charset="0"/>
              </a:rPr>
              <a:t>relleno</a:t>
            </a:r>
            <a:r>
              <a:rPr lang="en-US" sz="2800" dirty="0" smtClean="0">
                <a:solidFill>
                  <a:schemeClr val="bg1"/>
                </a:solidFill>
                <a:latin typeface="Arial" pitchFamily="34" charset="0"/>
                <a:cs typeface="Arial" pitchFamily="34" charset="0"/>
              </a:rPr>
              <a:t> or even some </a:t>
            </a:r>
            <a:r>
              <a:rPr lang="en-US" sz="2800" dirty="0" err="1" smtClean="0">
                <a:solidFill>
                  <a:schemeClr val="bg1"/>
                </a:solidFill>
                <a:latin typeface="Arial" pitchFamily="34" charset="0"/>
                <a:cs typeface="Arial" pitchFamily="34" charset="0"/>
              </a:rPr>
              <a:t>gulaman</a:t>
            </a:r>
            <a:r>
              <a:rPr lang="en-US" sz="2800" dirty="0" smtClean="0">
                <a:solidFill>
                  <a:schemeClr val="bg1"/>
                </a:solidFill>
                <a:latin typeface="Arial" pitchFamily="34" charset="0"/>
                <a:cs typeface="Arial" pitchFamily="34" charset="0"/>
              </a:rPr>
              <a:t> …</a:t>
            </a:r>
            <a:endParaRPr lang="en-US" sz="2800"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What?  That’s impossible! How can you make chocolate iPods? How can it have flash memory, digital features, and a click wheel?</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905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It’s a patented secret.  All I can tell you is that it has several layers of </a:t>
            </a:r>
            <a:r>
              <a:rPr lang="en-US" sz="2800" dirty="0" err="1" smtClean="0">
                <a:solidFill>
                  <a:schemeClr val="bg1"/>
                </a:solidFill>
                <a:latin typeface="Arial" pitchFamily="34" charset="0"/>
                <a:cs typeface="Arial" pitchFamily="34" charset="0"/>
              </a:rPr>
              <a:t>nano</a:t>
            </a:r>
            <a:r>
              <a:rPr lang="en-US" sz="2800" dirty="0" smtClean="0">
                <a:solidFill>
                  <a:schemeClr val="bg1"/>
                </a:solidFill>
                <a:latin typeface="Arial" pitchFamily="34" charset="0"/>
                <a:cs typeface="Arial" pitchFamily="34" charset="0"/>
              </a:rPr>
              <a:t>-particle chocolate. So you can eat and enjoy music with one device!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609600" y="2362200"/>
            <a:ext cx="8077200" cy="3763963"/>
          </a:xfrm>
        </p:spPr>
        <p:txBody>
          <a:bodyPr/>
          <a:lstStyle/>
          <a:p>
            <a:endParaRPr lang="en-US" dirty="0"/>
          </a:p>
        </p:txBody>
      </p:sp>
    </p:spTree>
  </p:cSld>
  <p:clrMapOvr>
    <a:masterClrMapping/>
  </p:clrMapOvr>
  <p:timing>
    <p:tnLst>
      <p:par>
        <p:cTn id="1" dur="indefinite" restart="never" nodeType="tmRoot"/>
      </p:par>
    </p:tn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That sounds wonderful!</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a:t>
            </a:r>
            <a:r>
              <a:rPr lang="en-US" sz="2800" dirty="0" err="1" smtClean="0">
                <a:solidFill>
                  <a:schemeClr val="bg1"/>
                </a:solidFill>
                <a:latin typeface="Arial" pitchFamily="34" charset="0"/>
                <a:cs typeface="Arial" pitchFamily="34" charset="0"/>
              </a:rPr>
              <a:t>Psst</a:t>
            </a:r>
            <a:r>
              <a:rPr lang="en-US" sz="2800" dirty="0" smtClean="0">
                <a:solidFill>
                  <a:schemeClr val="bg1"/>
                </a:solidFill>
                <a:latin typeface="Arial" pitchFamily="34" charset="0"/>
                <a:cs typeface="Arial" pitchFamily="34" charset="0"/>
              </a:rPr>
              <a:t>. Charlie, what’s an iPod?</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a:t>
            </a:r>
            <a:r>
              <a:rPr lang="en-US" sz="2800" dirty="0" err="1" smtClean="0">
                <a:solidFill>
                  <a:schemeClr val="bg1"/>
                </a:solidFill>
                <a:latin typeface="Arial" pitchFamily="34" charset="0"/>
                <a:cs typeface="Arial" pitchFamily="34" charset="0"/>
              </a:rPr>
              <a:t>Ew</a:t>
            </a:r>
            <a:r>
              <a:rPr lang="en-US" sz="2800" dirty="0" smtClean="0">
                <a:solidFill>
                  <a:schemeClr val="bg1"/>
                </a:solidFill>
                <a:latin typeface="Arial" pitchFamily="34" charset="0"/>
                <a:cs typeface="Arial" pitchFamily="34" charset="0"/>
              </a:rPr>
              <a:t>! I would never eat an iPod made of chocolate. How would all of that circuitry even taste</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457200" y="1752600"/>
            <a:ext cx="8229600" cy="4525963"/>
          </a:xfrm>
        </p:spPr>
        <p:txBody>
          <a:bodyPr/>
          <a:lstStyle/>
          <a:p>
            <a:endParaRPr lang="en-US"/>
          </a:p>
        </p:txBody>
      </p:sp>
    </p:spTree>
  </p:cSld>
  <p:clrMapOvr>
    <a:masterClrMapping/>
  </p:clrMapOvr>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But that’s not even the real secret of the device.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What do you mean? It seems like it’s a perfect combination!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02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Well, our critics always complain that our Chocolate Factory has been a key reason behind the obesity epidemic in children today.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I was just starting research on that myself!</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So … we’ve created an iPod that forces children to exercise!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What? How</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457200" y="1676400"/>
            <a:ext cx="8229600" cy="4525963"/>
          </a:xfrm>
        </p:spPr>
        <p:txBody>
          <a:bodyPr/>
          <a:lstStyle/>
          <a:p>
            <a:endParaRPr lang="en-US"/>
          </a:p>
        </p:txBody>
      </p:sp>
    </p:spTree>
  </p:cSld>
  <p:clrMapOvr>
    <a:masterClrMapping/>
  </p:clrMapOvr>
  <p:timing>
    <p:tnLst>
      <p:par>
        <p:cTn id="1" dur="indefinite" restart="never" nodeType="tmRoot"/>
      </p:par>
    </p:tn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Through the power of subliminal messages!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What? But research has shown that most of it is only a placebo effect.  There’s no such thing.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524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Well, we combined the senses of taste and hearing to instruct the iPod users to dance to the music…</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1447800" y="3733800"/>
            <a:ext cx="7239000" cy="2392363"/>
          </a:xfrm>
        </p:spPr>
        <p:txBody>
          <a:bodyPr/>
          <a:lstStyle/>
          <a:p>
            <a:endParaRPr lang="en-US" dirty="0"/>
          </a:p>
        </p:txBody>
      </p:sp>
    </p:spTree>
  </p:cSld>
  <p:clrMapOvr>
    <a:masterClrMapping/>
  </p:clrMapOvr>
  <p:timing>
    <p:tnLst>
      <p:par>
        <p:cTn id="1" dur="indefinite" restart="never" nodeType="tmRoot"/>
      </p:par>
    </p:tn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r>
              <a:rPr lang="en-US" sz="2800" dirty="0" smtClean="0">
                <a:solidFill>
                  <a:schemeClr val="bg1"/>
                </a:solidFill>
                <a:latin typeface="Arial" pitchFamily="34" charset="0"/>
                <a:cs typeface="Arial" pitchFamily="34" charset="0"/>
              </a:rPr>
              <a:t>… so people will burn calories while sucking on the chocolate iPod and listening to music.</a:t>
            </a:r>
            <a:endParaRPr lang="en-US" sz="2800" i="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3716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That is ridiculous!  But whether or not it’s true, I still HAVE to be the first person to get one…</a:t>
            </a:r>
            <a:endParaRPr lang="en-US" sz="2800" i="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pPr algn="l"/>
            <a:r>
              <a:rPr lang="en-US" sz="3100" dirty="0" smtClean="0">
                <a:solidFill>
                  <a:schemeClr val="bg1"/>
                </a:solidFill>
                <a:latin typeface="Arial" pitchFamily="34" charset="0"/>
                <a:cs typeface="Arial" pitchFamily="34" charset="0"/>
              </a:rPr>
              <a:t>… All my Twitter followers would be so jealous of me. In fact, I think I’m going to Tweet about this right now! </a:t>
            </a:r>
            <a:endParaRPr lang="en-US" sz="2800" i="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18288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My dear!  These are extremely sensitive secrets that can’t be leaked yet! Plus, we’re still in the middle of testing for any dangerous side effects</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i="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Did we have to go in this room?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This iPod is going to revolutionize the exercise industry! In fact, it would make my research about the addictive effects of sugar…</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1143000"/>
          </a:xfrm>
        </p:spPr>
        <p:txBody>
          <a:bodyPr>
            <a:normAutofit fontScale="90000"/>
          </a:bodyPr>
          <a:lstStyle/>
          <a:p>
            <a:pPr algn="l"/>
            <a:r>
              <a:rPr lang="en-US" sz="3100" b="1" dirty="0" smtClean="0">
                <a:solidFill>
                  <a:schemeClr val="bg1"/>
                </a:solidFill>
                <a:latin typeface="Arial" pitchFamily="34" charset="0"/>
                <a:cs typeface="Arial" pitchFamily="34" charset="0"/>
              </a:rPr>
              <a:t>Mrs. </a:t>
            </a:r>
            <a:r>
              <a:rPr lang="en-US" sz="3100" b="1" dirty="0" err="1" smtClean="0">
                <a:solidFill>
                  <a:schemeClr val="bg1"/>
                </a:solidFill>
                <a:latin typeface="Arial" pitchFamily="34" charset="0"/>
                <a:cs typeface="Arial" pitchFamily="34" charset="0"/>
              </a:rPr>
              <a:t>Gloop</a:t>
            </a:r>
            <a:r>
              <a:rPr lang="en-US" sz="3100" dirty="0" smtClean="0">
                <a:solidFill>
                  <a:schemeClr val="bg1"/>
                </a:solidFill>
                <a:latin typeface="Arial" pitchFamily="34" charset="0"/>
                <a:cs typeface="Arial" pitchFamily="34" charset="0"/>
              </a:rPr>
              <a:t>: Augustus, close your mouth and stop drooling! The feast will begin soon. We invited all the family, so stop staring at the hummus and pita bread.</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r>
              <a:rPr lang="en-US" sz="2800" dirty="0" smtClean="0">
                <a:solidFill>
                  <a:schemeClr val="bg1"/>
                </a:solidFill>
                <a:latin typeface="Arial" pitchFamily="34" charset="0"/>
                <a:cs typeface="Arial" pitchFamily="34" charset="0"/>
              </a:rPr>
              <a:t>obsolete.  No one would even care anymore since this could solve the obesity epidemic.</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It’s too bad Augustus </a:t>
            </a:r>
            <a:r>
              <a:rPr lang="en-US" sz="2800" dirty="0" err="1" smtClean="0">
                <a:solidFill>
                  <a:schemeClr val="bg1"/>
                </a:solidFill>
                <a:latin typeface="Arial" pitchFamily="34" charset="0"/>
                <a:cs typeface="Arial" pitchFamily="34" charset="0"/>
              </a:rPr>
              <a:t>Gloop</a:t>
            </a:r>
            <a:r>
              <a:rPr lang="en-US" sz="2800" dirty="0" smtClean="0">
                <a:solidFill>
                  <a:schemeClr val="bg1"/>
                </a:solidFill>
                <a:latin typeface="Arial" pitchFamily="34" charset="0"/>
                <a:cs typeface="Arial" pitchFamily="34" charset="0"/>
              </a:rPr>
              <a:t> wasn’t here to try this out</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I can’t stand her talking anymore! She’s just rambling on and on now about stuff I don’t even understand.</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Teavee</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Imagine my position. I had to put up with her techno-babble for 12 years. She started talking almost as soon as she was born!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Well, we can move on now to the next room then.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a:t>
            </a:r>
            <a:r>
              <a:rPr lang="en-US" sz="2800" dirty="0" smtClean="0">
                <a:solidFill>
                  <a:schemeClr val="bg1"/>
                </a:solidFill>
                <a:latin typeface="Arial" pitchFamily="34" charset="0"/>
                <a:cs typeface="Arial" pitchFamily="34" charset="0"/>
              </a:rPr>
              <a:t> Maybe if we just ignore her, she will finally stop talking.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orm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If only I could get my hands on one just to see how it works.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I have to figure out how this works! </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Whatever! </a:t>
            </a:r>
            <a:r>
              <a:rPr lang="en-US" sz="2800" dirty="0">
                <a:solidFill>
                  <a:schemeClr val="bg1"/>
                </a:solidFill>
                <a:latin typeface="Arial" pitchFamily="34" charset="0"/>
                <a:cs typeface="Arial" pitchFamily="34" charset="0"/>
              </a:rPr>
              <a:t>	</a:t>
            </a: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My body … it’s dancing on its own now!</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Uh oh!  I told you that it was untested.  </a:t>
            </a:r>
            <a:r>
              <a:rPr lang="en-US" sz="2800" dirty="0" err="1" smtClean="0">
                <a:solidFill>
                  <a:schemeClr val="bg1"/>
                </a:solidFill>
                <a:latin typeface="Arial" pitchFamily="34" charset="0"/>
                <a:cs typeface="Arial" pitchFamily="34" charset="0"/>
              </a:rPr>
              <a:t>Oompa</a:t>
            </a:r>
            <a:r>
              <a:rPr lang="en-US" sz="2800" dirty="0" smtClean="0">
                <a:solidFill>
                  <a:schemeClr val="bg1"/>
                </a:solidFill>
                <a:latin typeface="Arial" pitchFamily="34" charset="0"/>
                <a:cs typeface="Arial" pitchFamily="34" charset="0"/>
              </a:rPr>
              <a:t> </a:t>
            </a:r>
            <a:r>
              <a:rPr lang="en-US" sz="2800" dirty="0" err="1" smtClean="0">
                <a:solidFill>
                  <a:schemeClr val="bg1"/>
                </a:solidFill>
                <a:latin typeface="Arial" pitchFamily="34" charset="0"/>
                <a:cs typeface="Arial" pitchFamily="34" charset="0"/>
              </a:rPr>
              <a:t>Loompas</a:t>
            </a:r>
            <a:r>
              <a:rPr lang="en-US" sz="2800" dirty="0" smtClean="0">
                <a:solidFill>
                  <a:schemeClr val="bg1"/>
                </a:solidFill>
                <a:latin typeface="Arial" pitchFamily="34" charset="0"/>
                <a:cs typeface="Arial" pitchFamily="34" charset="0"/>
              </a:rPr>
              <a:t>, here we go again!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457200" y="1752600"/>
            <a:ext cx="8229600" cy="4525963"/>
          </a:xfrm>
        </p:spPr>
        <p:txBody>
          <a:bodyPr/>
          <a:lstStyle/>
          <a:p>
            <a:endParaRPr lang="en-US"/>
          </a:p>
        </p:txBody>
      </p:sp>
    </p:spTree>
  </p:cSld>
  <p:clrMapOvr>
    <a:masterClrMapping/>
  </p:clrMapOvr>
  <p:timing>
    <p:tnLst>
      <p:par>
        <p:cTn id="1" dur="indefinite" restart="never" nodeType="tmRoot"/>
      </p:par>
    </p:tn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Get out! get out!</a:t>
            </a:r>
            <a:endParaRPr lang="en-US" sz="2800" b="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6764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The chocolate iPod worked so much better than I expected! But … if I enjoyed just listening to the music, how good is the music WITH the chocolate?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457200" y="2819400"/>
            <a:ext cx="8229600" cy="3306763"/>
          </a:xfrm>
        </p:spPr>
        <p:txBody>
          <a:bodyPr/>
          <a:lstStyle/>
          <a:p>
            <a:endParaRPr lang="en-US"/>
          </a:p>
        </p:txBody>
      </p:sp>
    </p:spTree>
  </p:cSld>
  <p:clrMapOvr>
    <a:masterClrMapping/>
  </p:clrMapOvr>
  <p:timing>
    <p:tnLst>
      <p:par>
        <p:cTn id="1" dur="indefinite" restart="never" nodeType="tmRoot"/>
      </p:par>
    </p:tn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My dear! You already have us all exhausted now.  And as I said before, this isn’t 100% safe to try it out yet.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What’s the worst that can happen?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The </a:t>
            </a:r>
            <a:r>
              <a:rPr lang="en-US" sz="2800" dirty="0" smtClean="0">
                <a:solidFill>
                  <a:schemeClr val="bg1"/>
                </a:solidFill>
                <a:latin typeface="Arial" pitchFamily="34" charset="0"/>
                <a:cs typeface="Arial" pitchFamily="34" charset="0"/>
              </a:rPr>
              <a:t>chocolate iPod is delicious!  But oh my god! I can’t stop dancing!</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Teavee</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Somebody help her!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458200" cy="16764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Oh dear. I thought that this might happen.  The combination of taste and auditory subliminal messages have permanently stuck her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r>
              <a:rPr lang="en-US" sz="2800" dirty="0" smtClean="0">
                <a:solidFill>
                  <a:schemeClr val="bg1"/>
                </a:solidFill>
                <a:latin typeface="Arial" pitchFamily="34" charset="0"/>
                <a:cs typeface="Arial" pitchFamily="34" charset="0"/>
              </a:rPr>
              <a:t>brain into dance mode!  Quickly, bring her to the Nyquil Candy room! We’ll try to put her to sleep. </a:t>
            </a:r>
            <a:endParaRPr lang="en-US" sz="2800" dirty="0">
              <a:solidFill>
                <a:schemeClr val="bg1"/>
              </a:solidFill>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latin typeface="Arial" pitchFamily="34" charset="0"/>
                <a:cs typeface="Arial" pitchFamily="34" charset="0"/>
              </a:rPr>
              <a:t>French</a:t>
            </a:r>
            <a:endParaRPr lang="en-US" b="1"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I can’t imagine what horrible room we’re coming into next!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Look at how much weight I’ve lost from fasting. It’s such a pain to eat a day’s worth of food before sunrise.  Come on, when we can eat?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Look, grandpa. What’s this?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 vision … glasses?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Be careful, Charlie!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I don’t feel any different.  Wait …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5334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These chocolate commercials seem so … real.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What the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I don’t know how, but I got food out of the television!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That’s amazing! But … put it back before something bad happens to you!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pPr algn="l"/>
            <a:r>
              <a:rPr lang="en-US" sz="2800" b="1" dirty="0" smtClean="0">
                <a:solidFill>
                  <a:schemeClr val="bg1"/>
                </a:solidFill>
              </a:rPr>
              <a:t>Mrs. </a:t>
            </a:r>
            <a:r>
              <a:rPr lang="en-US" sz="2800" b="1" dirty="0" err="1" smtClean="0">
                <a:solidFill>
                  <a:schemeClr val="bg1"/>
                </a:solidFill>
              </a:rPr>
              <a:t>Gloop</a:t>
            </a:r>
            <a:r>
              <a:rPr lang="en-US" sz="2800" dirty="0" smtClean="0">
                <a:solidFill>
                  <a:schemeClr val="bg1"/>
                </a:solidFill>
              </a:rPr>
              <a:t>: Augustus! Everyone! The countdown begins in 5, 4 …</a:t>
            </a:r>
            <a:endParaRPr lang="en-US" sz="2800" dirty="0">
              <a:solidFill>
                <a:schemeClr val="bg1"/>
              </a:solidFill>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02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I need to keep one of these to give to mom.  She will never have to worry about the family going hungry again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r>
              <a:rPr lang="en-US" sz="2800" dirty="0" smtClean="0">
                <a:solidFill>
                  <a:schemeClr val="bg1"/>
                </a:solidFill>
                <a:latin typeface="Arial" pitchFamily="34" charset="0"/>
                <a:cs typeface="Arial" pitchFamily="34" charset="0"/>
              </a:rPr>
              <a:t>I don’t think Mr.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would mind if I take one since he has so many.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Mr.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 Mr.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So much to do, so much to do, Twitter, </a:t>
            </a:r>
            <a:r>
              <a:rPr lang="en-US" sz="2800" dirty="0" err="1" smtClean="0">
                <a:solidFill>
                  <a:schemeClr val="bg1"/>
                </a:solidFill>
                <a:latin typeface="Arial" pitchFamily="34" charset="0"/>
                <a:cs typeface="Arial" pitchFamily="34" charset="0"/>
              </a:rPr>
              <a:t>Facebook</a:t>
            </a:r>
            <a:r>
              <a:rPr lang="en-US" sz="2800" dirty="0" smtClean="0">
                <a:solidFill>
                  <a:schemeClr val="bg1"/>
                </a:solidFill>
                <a:latin typeface="Arial" pitchFamily="34" charset="0"/>
                <a:cs typeface="Arial" pitchFamily="34" charset="0"/>
              </a:rPr>
              <a:t> and bills … and I must answer that note from the queen.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Mr.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what's going to happen to the other kids: Augustus, </a:t>
            </a:r>
            <a:r>
              <a:rPr lang="en-US" sz="2800" dirty="0" err="1" smtClean="0">
                <a:solidFill>
                  <a:schemeClr val="bg1"/>
                </a:solidFill>
                <a:latin typeface="Arial" pitchFamily="34" charset="0"/>
                <a:cs typeface="Arial" pitchFamily="34" charset="0"/>
              </a:rPr>
              <a:t>Veruca</a:t>
            </a:r>
            <a:r>
              <a:rPr lang="en-US" sz="2800" dirty="0" smtClean="0">
                <a:solidFill>
                  <a:schemeClr val="bg1"/>
                </a:solidFill>
                <a:latin typeface="Arial" pitchFamily="34" charset="0"/>
                <a:cs typeface="Arial" pitchFamily="34" charset="0"/>
              </a:rPr>
              <a:t>, Michelle?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Little boy, don’t worry about it. They’ll eventually return to their lives as those naughty, annoying kids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533400" y="1828800"/>
            <a:ext cx="8229600" cy="4525963"/>
          </a:xfrm>
        </p:spPr>
        <p:txBody>
          <a:bodyPr/>
          <a:lstStyle/>
          <a:p>
            <a:endParaRPr lang="en-US"/>
          </a:p>
        </p:txBody>
      </p:sp>
    </p:spTree>
  </p:cSld>
  <p:clrMapOvr>
    <a:masterClrMapping/>
  </p:clrMapOvr>
  <p:timing>
    <p:tnLst>
      <p:par>
        <p:cTn id="1" dur="indefinite" restart="never" nodeType="tmRoot"/>
      </p:par>
    </p:tnLst>
  </p:timing>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chemeClr val="bg1"/>
                </a:solidFill>
                <a:latin typeface="Arial" pitchFamily="34" charset="0"/>
                <a:cs typeface="Arial" pitchFamily="34" charset="0"/>
              </a:rPr>
              <a:t>… Who knows, maybe you will all actually learn something from this experience.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 </a:t>
            </a:r>
            <a:r>
              <a:rPr lang="en-US" sz="2800" dirty="0" smtClean="0">
                <a:solidFill>
                  <a:schemeClr val="bg1"/>
                </a:solidFill>
                <a:latin typeface="Arial" pitchFamily="34" charset="0"/>
                <a:cs typeface="Arial" pitchFamily="34" charset="0"/>
              </a:rPr>
              <a:t>Um, so what do we do now, Mr.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828800"/>
          </a:xfrm>
        </p:spPr>
        <p:txBody>
          <a:bodyPr>
            <a:normAutofit fontScale="90000"/>
          </a:bodyPr>
          <a:lstStyle/>
          <a:p>
            <a:pPr algn="l"/>
            <a:r>
              <a:rPr lang="en-US" sz="3100" b="1" dirty="0" err="1" smtClean="0">
                <a:solidFill>
                  <a:schemeClr val="bg1"/>
                </a:solidFill>
                <a:latin typeface="Arial" pitchFamily="34" charset="0"/>
                <a:cs typeface="Arial" pitchFamily="34" charset="0"/>
              </a:rPr>
              <a:t>Wonka</a:t>
            </a:r>
            <a:r>
              <a:rPr lang="en-US" sz="3100" dirty="0" smtClean="0">
                <a:solidFill>
                  <a:schemeClr val="bg1"/>
                </a:solidFill>
                <a:latin typeface="Arial" pitchFamily="34" charset="0"/>
                <a:cs typeface="Arial" pitchFamily="34" charset="0"/>
              </a:rPr>
              <a:t>: Oh, oh yes. Sorry about that. Straight up the stairs, make a right, turn a left. Walk straight and turn left again. That takes you outside. Now … goodbye</a:t>
            </a:r>
            <a:r>
              <a:rPr lang="en-US" sz="2800" dirty="0" smtClean="0">
                <a:solidFill>
                  <a:schemeClr val="bg1"/>
                </a:solidFill>
                <a:latin typeface="Arial" pitchFamily="34" charset="0"/>
                <a:cs typeface="Arial" pitchFamily="34" charset="0"/>
              </a:rPr>
              <a:t>. </a:t>
            </a:r>
            <a:endParaRPr lang="en-US" sz="31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Everyone: </a:t>
            </a:r>
            <a:r>
              <a:rPr lang="en-US" sz="2800" dirty="0" smtClean="0">
                <a:solidFill>
                  <a:schemeClr val="bg1"/>
                </a:solidFill>
                <a:latin typeface="Arial" pitchFamily="34" charset="0"/>
                <a:cs typeface="Arial" pitchFamily="34" charset="0"/>
              </a:rPr>
              <a:t>3, 2, 1 … </a:t>
            </a:r>
            <a:r>
              <a:rPr lang="en-US" sz="2800" dirty="0" err="1" smtClean="0">
                <a:solidFill>
                  <a:schemeClr val="bg1"/>
                </a:solidFill>
                <a:latin typeface="Arial" pitchFamily="34" charset="0"/>
                <a:cs typeface="Arial" pitchFamily="34" charset="0"/>
              </a:rPr>
              <a:t>Eid</a:t>
            </a:r>
            <a:r>
              <a:rPr lang="en-US" sz="2800" dirty="0" smtClean="0">
                <a:solidFill>
                  <a:schemeClr val="bg1"/>
                </a:solidFill>
                <a:latin typeface="Arial" pitchFamily="34" charset="0"/>
                <a:cs typeface="Arial" pitchFamily="34" charset="0"/>
              </a:rPr>
              <a:t> Mubarak!</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What the heck just happened?</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I don't know, Charlie.  But I'm about to go find out.</a:t>
            </a:r>
            <a:r>
              <a:rPr lang="en-US" sz="2800" dirty="0" smtClean="0">
                <a:solidFill>
                  <a:schemeClr val="bg1"/>
                </a:solidFill>
              </a:rPr>
              <a:t> </a:t>
            </a:r>
            <a:endParaRPr lang="en-US" sz="2800" dirty="0">
              <a:solidFill>
                <a:schemeClr val="bg1"/>
              </a:solidFill>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Mr.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I’m busy. Please go away.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I just wanted to know … when does Charlie get the lifetime supply of chocolate?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He doesn't.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Excuse me? Why not?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Because he broke the rules</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What rules? He didn’t break any rules, right Charlie? Tell him!</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rPr>
              <a:t>Augustus: </a:t>
            </a:r>
            <a:r>
              <a:rPr lang="en-US" sz="2800" dirty="0" smtClean="0">
                <a:solidFill>
                  <a:schemeClr val="bg1"/>
                </a:solidFill>
              </a:rPr>
              <a:t>Food!  Yum!  Lamb!  Chicken!  Hummus! Pita Bread!  </a:t>
            </a:r>
            <a:r>
              <a:rPr lang="en-US" sz="2800" dirty="0" err="1" smtClean="0">
                <a:solidFill>
                  <a:schemeClr val="bg1"/>
                </a:solidFill>
              </a:rPr>
              <a:t>Samosa</a:t>
            </a:r>
            <a:r>
              <a:rPr lang="en-US" sz="2800" dirty="0" smtClean="0">
                <a:solidFill>
                  <a:schemeClr val="bg1"/>
                </a:solidFill>
              </a:rPr>
              <a:t>!</a:t>
            </a:r>
            <a:endParaRPr lang="en-US" sz="2800" dirty="0">
              <a:solidFill>
                <a:schemeClr val="bg1"/>
              </a:solidFill>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Well, I didn’t mean to …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Wrong, mister!  You are WRONG! You’re a liar! A fraud! Under Section 48W of the Golden Ticket, it states quite clearly that all offers …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95400"/>
          </a:xfrm>
        </p:spPr>
        <p:txBody>
          <a:bodyPr>
            <a:noAutofit/>
          </a:bodyPr>
          <a:lstStyle/>
          <a:p>
            <a:pPr algn="l"/>
            <a:r>
              <a:rPr lang="en-US" sz="2800" dirty="0" smtClean="0">
                <a:solidFill>
                  <a:schemeClr val="bg1"/>
                </a:solidFill>
                <a:latin typeface="Arial" pitchFamily="34" charset="0"/>
                <a:cs typeface="Arial" pitchFamily="34" charset="0"/>
              </a:rPr>
              <a:t>… will become void if any intellectual property is removed from the Chocolate Factory. It's all there, black and white, clear as crystal…</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457200" y="1828800"/>
            <a:ext cx="8229600" cy="4525963"/>
          </a:xfrm>
        </p:spPr>
        <p:txBody>
          <a:bodyPr/>
          <a:lstStyle/>
          <a:p>
            <a:endParaRPr lang="en-US"/>
          </a:p>
        </p:txBody>
      </p:sp>
    </p:spTree>
  </p:cSld>
  <p:clrMapOvr>
    <a:masterClrMapping/>
  </p:clrMapOvr>
  <p:timing>
    <p:tnLst>
      <p:par>
        <p:cTn id="1" dur="indefinite" restart="never" nodeType="tmRoot"/>
      </p:par>
    </p:tnLst>
  </p:timing>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dirty="0" smtClean="0">
                <a:solidFill>
                  <a:schemeClr val="bg1"/>
                </a:solidFill>
                <a:latin typeface="Arial" pitchFamily="34" charset="0"/>
                <a:cs typeface="Arial" pitchFamily="34" charset="0"/>
              </a:rPr>
              <a:t>You stole </a:t>
            </a:r>
            <a:r>
              <a:rPr lang="en-US" sz="2800" dirty="0" err="1" smtClean="0">
                <a:solidFill>
                  <a:schemeClr val="bg1"/>
                </a:solidFill>
                <a:latin typeface="Arial" pitchFamily="34" charset="0"/>
                <a:cs typeface="Arial" pitchFamily="34" charset="0"/>
              </a:rPr>
              <a:t>Wonkavision</a:t>
            </a:r>
            <a:r>
              <a:rPr lang="en-US" sz="2800" dirty="0" smtClean="0">
                <a:solidFill>
                  <a:schemeClr val="bg1"/>
                </a:solidFill>
                <a:latin typeface="Arial" pitchFamily="34" charset="0"/>
                <a:cs typeface="Arial" pitchFamily="34" charset="0"/>
              </a:rPr>
              <a:t> glasses.  So you get nothing!  You lose!  Good day, sir!</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What?! How could you even dream of killing a little boy’s dreams? You’re a monster. No, no you’re…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dirty="0" smtClean="0">
                <a:solidFill>
                  <a:schemeClr val="bg1"/>
                </a:solidFill>
                <a:latin typeface="Arial" pitchFamily="34" charset="0"/>
                <a:cs typeface="Arial" pitchFamily="34" charset="0"/>
              </a:rPr>
              <a:t>you‘re </a:t>
            </a:r>
            <a:r>
              <a:rPr lang="en-US" sz="2800" dirty="0" err="1" smtClean="0">
                <a:solidFill>
                  <a:schemeClr val="bg1"/>
                </a:solidFill>
                <a:latin typeface="Arial" pitchFamily="34" charset="0"/>
                <a:cs typeface="Arial" pitchFamily="34" charset="0"/>
              </a:rPr>
              <a:t>Kanye</a:t>
            </a:r>
            <a:r>
              <a:rPr lang="en-US" sz="2800" dirty="0" smtClean="0">
                <a:solidFill>
                  <a:schemeClr val="bg1"/>
                </a:solidFill>
                <a:latin typeface="Arial" pitchFamily="34" charset="0"/>
                <a:cs typeface="Arial" pitchFamily="34" charset="0"/>
              </a:rPr>
              <a:t> West!</a:t>
            </a:r>
            <a:endParaRPr lang="en-US" sz="2800"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 said, “Good Day!” Leave! Get out!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Come on, Charlie, let's get out of here.  We don’t have to listen to these accusations</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470025"/>
          </a:xfrm>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No, Grandpa Joe, he’s right. </a:t>
            </a:r>
            <a:endParaRPr lang="en-US" b="1" dirty="0">
              <a:solidFill>
                <a:schemeClr val="bg1"/>
              </a:solidFill>
              <a:latin typeface="Arial" pitchFamily="34" charset="0"/>
              <a:cs typeface="Arial" pitchFamily="34" charset="0"/>
            </a:endParaRPr>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p:spPr>
        <p:txBody>
          <a:bodyPr>
            <a:normAutofit fontScale="90000"/>
          </a:bodyPr>
          <a:lstStyle/>
          <a:p>
            <a:pPr algn="l"/>
            <a:r>
              <a:rPr lang="en-US" sz="3100" b="1" dirty="0" smtClean="0">
                <a:solidFill>
                  <a:schemeClr val="bg1"/>
                </a:solidFill>
                <a:latin typeface="Arial" pitchFamily="34" charset="0"/>
                <a:cs typeface="Arial" pitchFamily="34" charset="0"/>
              </a:rPr>
              <a:t>Charlie:</a:t>
            </a:r>
            <a:r>
              <a:rPr lang="en-US" sz="3100" dirty="0" smtClean="0">
                <a:solidFill>
                  <a:schemeClr val="bg1"/>
                </a:solidFill>
                <a:latin typeface="Arial" pitchFamily="34" charset="0"/>
                <a:cs typeface="Arial" pitchFamily="34" charset="0"/>
              </a:rPr>
              <a:t> I thought I could help Mom find a way to feed the whole family easily. I’m sorry, Mr. </a:t>
            </a:r>
            <a:r>
              <a:rPr lang="en-US" sz="3100" dirty="0" err="1" smtClean="0">
                <a:solidFill>
                  <a:schemeClr val="bg1"/>
                </a:solidFill>
                <a:latin typeface="Arial" pitchFamily="34" charset="0"/>
                <a:cs typeface="Arial" pitchFamily="34" charset="0"/>
              </a:rPr>
              <a:t>Wonka</a:t>
            </a:r>
            <a:r>
              <a:rPr lang="en-US" sz="3100" dirty="0" smtClean="0">
                <a:solidFill>
                  <a:schemeClr val="bg1"/>
                </a:solidFill>
                <a:latin typeface="Arial" pitchFamily="34" charset="0"/>
                <a:cs typeface="Arial" pitchFamily="34" charset="0"/>
              </a:rPr>
              <a:t>. I had no right to it.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533400"/>
            <a:ext cx="8077200" cy="1470025"/>
          </a:xfrm>
        </p:spPr>
        <p:txBody>
          <a:bodyPr>
            <a:normAutofit/>
          </a:bodyPr>
          <a:lstStyle/>
          <a:p>
            <a:pPr algn="l"/>
            <a:r>
              <a:rPr lang="en-US" sz="2800" b="1" dirty="0" err="1" smtClean="0">
                <a:solidFill>
                  <a:schemeClr val="bg1"/>
                </a:solidFill>
                <a:latin typeface="Arial" pitchFamily="34" charset="0"/>
                <a:cs typeface="Arial" pitchFamily="34" charset="0"/>
              </a:rPr>
              <a:t>Oompa</a:t>
            </a:r>
            <a:r>
              <a:rPr lang="en-US" sz="2800" b="1" dirty="0" smtClean="0">
                <a:solidFill>
                  <a:schemeClr val="bg1"/>
                </a:solidFill>
                <a:latin typeface="Arial" pitchFamily="34" charset="0"/>
                <a:cs typeface="Arial" pitchFamily="34" charset="0"/>
              </a:rPr>
              <a:t> </a:t>
            </a:r>
            <a:r>
              <a:rPr lang="en-US" sz="2800" b="1" dirty="0" err="1" smtClean="0">
                <a:solidFill>
                  <a:schemeClr val="bg1"/>
                </a:solidFill>
                <a:latin typeface="Arial" pitchFamily="34" charset="0"/>
                <a:cs typeface="Arial" pitchFamily="34" charset="0"/>
              </a:rPr>
              <a:t>Loompa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Help! Help me! I’m stuck! </a:t>
            </a:r>
            <a:endParaRPr lang="en-US" sz="24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err="1" smtClean="0">
                <a:solidFill>
                  <a:schemeClr val="bg1"/>
                </a:solidFill>
                <a:latin typeface="Arial" pitchFamily="34" charset="0"/>
                <a:cs typeface="Arial" pitchFamily="34" charset="0"/>
              </a:rPr>
              <a:t>Oompa</a:t>
            </a:r>
            <a:r>
              <a:rPr lang="en-US" sz="2800" b="1" dirty="0" smtClean="0">
                <a:solidFill>
                  <a:schemeClr val="bg1"/>
                </a:solidFill>
                <a:latin typeface="Arial" pitchFamily="34" charset="0"/>
                <a:cs typeface="Arial" pitchFamily="34" charset="0"/>
              </a:rPr>
              <a:t> </a:t>
            </a:r>
            <a:r>
              <a:rPr lang="en-US" sz="2800" b="1" dirty="0" err="1" smtClean="0">
                <a:solidFill>
                  <a:schemeClr val="bg1"/>
                </a:solidFill>
                <a:latin typeface="Arial" pitchFamily="34" charset="0"/>
                <a:cs typeface="Arial" pitchFamily="34" charset="0"/>
              </a:rPr>
              <a:t>Loompa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Thank you, Thank you.</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pPr>
              <a:buNone/>
            </a:pPr>
            <a:endParaRPr lang="en-US" dirty="0"/>
          </a:p>
        </p:txBody>
      </p:sp>
    </p:spTree>
  </p:cSld>
  <p:clrMapOvr>
    <a:masterClrMapping/>
  </p:clrMapOvr>
  <p:timing>
    <p:tnLst>
      <p:par>
        <p:cTn id="1" dur="indefinite" restart="never" nodeType="tmRoot"/>
      </p:par>
    </p:tnLst>
  </p:timing>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Are you okay?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Oompa</a:t>
            </a:r>
            <a:r>
              <a:rPr lang="en-US" sz="2800" b="1" dirty="0" smtClean="0">
                <a:solidFill>
                  <a:schemeClr val="bg1"/>
                </a:solidFill>
                <a:latin typeface="Arial" pitchFamily="34" charset="0"/>
                <a:cs typeface="Arial" pitchFamily="34" charset="0"/>
              </a:rPr>
              <a:t> </a:t>
            </a:r>
            <a:r>
              <a:rPr lang="en-US" sz="2800" b="1" dirty="0" err="1" smtClean="0">
                <a:solidFill>
                  <a:schemeClr val="bg1"/>
                </a:solidFill>
                <a:latin typeface="Arial" pitchFamily="34" charset="0"/>
                <a:cs typeface="Arial" pitchFamily="34" charset="0"/>
              </a:rPr>
              <a:t>Loompa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 am now. Let me thank you.  I know that you had wanted a pair of </a:t>
            </a:r>
            <a:r>
              <a:rPr lang="en-US" sz="2800" dirty="0" err="1" smtClean="0">
                <a:solidFill>
                  <a:schemeClr val="bg1"/>
                </a:solidFill>
                <a:latin typeface="Arial" pitchFamily="34" charset="0"/>
                <a:cs typeface="Arial" pitchFamily="34" charset="0"/>
              </a:rPr>
              <a:t>Wonkavision</a:t>
            </a:r>
            <a:r>
              <a:rPr lang="en-US" sz="2800" dirty="0" smtClean="0">
                <a:solidFill>
                  <a:schemeClr val="bg1"/>
                </a:solidFill>
                <a:latin typeface="Arial" pitchFamily="34" charset="0"/>
                <a:cs typeface="Arial" pitchFamily="34" charset="0"/>
              </a:rPr>
              <a:t> glasses.  Here, I’ll sneak you a pair.</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457200" y="1752600"/>
            <a:ext cx="8229600" cy="4525963"/>
          </a:xfrm>
        </p:spPr>
        <p:txBody>
          <a:bodyPr/>
          <a:lstStyle/>
          <a:p>
            <a:endParaRPr lang="en-US" dirty="0"/>
          </a:p>
        </p:txBody>
      </p:sp>
    </p:spTree>
  </p:cSld>
  <p:clrMapOvr>
    <a:masterClrMapping/>
  </p:clrMapOvr>
  <p:timing>
    <p:tnLst>
      <p:par>
        <p:cTn id="1" dur="indefinite" restart="never" nodeType="tmRoot"/>
      </p:par>
    </p:tnLst>
  </p:timing>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algn="l"/>
            <a:r>
              <a:rPr lang="en-US" sz="3100" b="1" dirty="0" smtClean="0">
                <a:solidFill>
                  <a:schemeClr val="bg1"/>
                </a:solidFill>
                <a:latin typeface="Arial" pitchFamily="34" charset="0"/>
                <a:cs typeface="Arial" pitchFamily="34" charset="0"/>
              </a:rPr>
              <a:t>Charlie</a:t>
            </a:r>
            <a:r>
              <a:rPr lang="en-US" sz="3100" b="1" dirty="0" smtClean="0">
                <a:solidFill>
                  <a:schemeClr val="bg1"/>
                </a:solidFill>
                <a:latin typeface="Arial" pitchFamily="34" charset="0"/>
                <a:cs typeface="Arial" pitchFamily="34" charset="0"/>
              </a:rPr>
              <a:t>:</a:t>
            </a:r>
            <a:r>
              <a:rPr lang="en-US" sz="3100" dirty="0" smtClean="0">
                <a:solidFill>
                  <a:schemeClr val="bg1"/>
                </a:solidFill>
                <a:latin typeface="Arial" pitchFamily="34" charset="0"/>
                <a:cs typeface="Arial" pitchFamily="34" charset="0"/>
              </a:rPr>
              <a:t> No, it’s not right.  I already gave back the other pair because I’m not supposed to have it. But thank you. </a:t>
            </a:r>
            <a:endParaRPr lang="en-US" dirty="0"/>
          </a:p>
        </p:txBody>
      </p:sp>
      <p:sp>
        <p:nvSpPr>
          <p:cNvPr id="3" name="Content Placeholder 2"/>
          <p:cNvSpPr>
            <a:spLocks noGrp="1"/>
          </p:cNvSpPr>
          <p:nvPr>
            <p:ph idx="1"/>
          </p:nvPr>
        </p:nvSpPr>
        <p:spPr>
          <a:xfrm>
            <a:off x="381000" y="2332037"/>
            <a:ext cx="8229600" cy="4525963"/>
          </a:xfrm>
        </p:spPr>
        <p:txBody>
          <a:bodyPr/>
          <a:lstStyle/>
          <a:p>
            <a:endParaRPr lang="en-US" dirty="0"/>
          </a:p>
        </p:txBody>
      </p:sp>
    </p:spTree>
  </p:cSld>
  <p:clrMapOvr>
    <a:masterClrMapping/>
  </p:clrMapOvr>
  <p:timing>
    <p:tnLst>
      <p:par>
        <p:cTn id="1" dur="indefinite" restart="never" nodeType="tmRoot"/>
      </p:par>
    </p:tnLst>
  </p:timing>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3100" b="1" dirty="0" smtClean="0">
                <a:solidFill>
                  <a:schemeClr val="bg1"/>
                </a:solidFill>
                <a:latin typeface="Arial" pitchFamily="34" charset="0"/>
                <a:cs typeface="Arial" pitchFamily="34" charset="0"/>
              </a:rPr>
              <a:t/>
            </a:r>
            <a:br>
              <a:rPr lang="en-US" sz="3100" b="1" dirty="0" smtClean="0">
                <a:solidFill>
                  <a:schemeClr val="bg1"/>
                </a:solidFill>
                <a:latin typeface="Arial" pitchFamily="34" charset="0"/>
                <a:cs typeface="Arial" pitchFamily="34" charset="0"/>
              </a:rPr>
            </a:br>
            <a:r>
              <a:rPr lang="en-US" dirty="0" smtClean="0">
                <a:latin typeface="Arial" pitchFamily="34" charset="0"/>
                <a:cs typeface="Arial" pitchFamily="34" charset="0"/>
              </a:rPr>
              <a:t/>
            </a:r>
            <a:br>
              <a:rPr lang="en-US" dirty="0" smtClean="0">
                <a:latin typeface="Arial" pitchFamily="34" charset="0"/>
                <a:cs typeface="Arial" pitchFamily="34" charset="0"/>
              </a:rPr>
            </a:br>
            <a:endParaRPr lang="en-US" dirty="0">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47800"/>
          </a:xfrm>
        </p:spPr>
        <p:txBody>
          <a:bodyPr>
            <a:normAutofit fontScale="90000"/>
          </a:bodyPr>
          <a:lstStyle/>
          <a:p>
            <a:pPr algn="l"/>
            <a:r>
              <a:rPr lang="en-US" sz="3100" b="1" dirty="0" err="1" smtClean="0">
                <a:solidFill>
                  <a:schemeClr val="bg1"/>
                </a:solidFill>
                <a:latin typeface="Arial" pitchFamily="34" charset="0"/>
                <a:cs typeface="Arial" pitchFamily="34" charset="0"/>
              </a:rPr>
              <a:t>Wonka</a:t>
            </a:r>
            <a:r>
              <a:rPr lang="en-US" sz="3100" b="1" dirty="0" smtClean="0">
                <a:solidFill>
                  <a:schemeClr val="bg1"/>
                </a:solidFill>
                <a:latin typeface="Arial" pitchFamily="34" charset="0"/>
                <a:cs typeface="Arial" pitchFamily="34" charset="0"/>
              </a:rPr>
              <a:t>:</a:t>
            </a:r>
            <a:r>
              <a:rPr lang="en-US" sz="3100" dirty="0" smtClean="0">
                <a:solidFill>
                  <a:schemeClr val="bg1"/>
                </a:solidFill>
                <a:latin typeface="Arial" pitchFamily="34" charset="0"/>
                <a:cs typeface="Arial" pitchFamily="34" charset="0"/>
              </a:rPr>
              <a:t> Charlie my boy . . . you won!  You did it! You did it!  I knew you would. I just knew you would.  Oh, Charlie, you won! You did it! </a:t>
            </a:r>
            <a:endParaRPr lang="en-US" sz="31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dirty="0" smtClean="0">
                <a:solidFill>
                  <a:schemeClr val="bg1"/>
                </a:solidFill>
                <a:latin typeface="Arial" pitchFamily="34" charset="0"/>
                <a:cs typeface="Arial" pitchFamily="34" charset="0"/>
              </a:rPr>
              <a:t>: Augustus! Let everyone else have some! Augustus!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I said, “YOU WON.” Ahem</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Shoo!</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954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I had to test you, Charlie.  And you passed the test. You won! You are nothing like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3100" dirty="0" smtClean="0">
                <a:solidFill>
                  <a:schemeClr val="bg1"/>
                </a:solidFill>
                <a:latin typeface="Arial" pitchFamily="34" charset="0"/>
                <a:cs typeface="Arial" pitchFamily="34" charset="0"/>
              </a:rPr>
              <a:t>those other children, because you actually care more for others than yourself. So now you’ve won!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Wait, won what?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915400" cy="792162"/>
          </a:xfrm>
        </p:spPr>
        <p:txBody>
          <a:bodyPr>
            <a:norm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The jackpot, you idiot, the glorious jackpot.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The lifetime supply of chocolate?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The chocolate, yes, the chocolate, but that's not all.  The whole Chocolate Factory is yours now!</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What? Really</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9144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Come on already.  You walk slower than my Great Aunt Shirley. This way please.  We'll take the </a:t>
            </a:r>
            <a:r>
              <a:rPr lang="en-US" sz="2800" dirty="0" err="1" smtClean="0">
                <a:solidFill>
                  <a:schemeClr val="bg1"/>
                </a:solidFill>
                <a:latin typeface="Arial" pitchFamily="34" charset="0"/>
                <a:cs typeface="Arial" pitchFamily="34" charset="0"/>
              </a:rPr>
              <a:t>Wonkavator</a:t>
            </a:r>
            <a:r>
              <a:rPr lang="en-US" sz="2800" dirty="0" smtClean="0">
                <a:solidFill>
                  <a:schemeClr val="bg1"/>
                </a:solidFill>
                <a:latin typeface="Arial" pitchFamily="34" charset="0"/>
                <a:cs typeface="Arial" pitchFamily="34" charset="0"/>
              </a:rPr>
              <a: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2971800" y="4343400"/>
            <a:ext cx="5715000" cy="1782763"/>
          </a:xfrm>
        </p:spPr>
        <p:txBody>
          <a:bodyPr/>
          <a:lstStyle/>
          <a:p>
            <a:endParaRPr lang="en-US" dirty="0"/>
          </a:p>
        </p:txBody>
      </p:sp>
    </p:spTree>
  </p:cSld>
  <p:clrMapOvr>
    <a:masterClrMapping/>
  </p:clrMapOvr>
  <p:timing>
    <p:tnLst>
      <p:par>
        <p:cTn id="1" dur="indefinite" restart="never" nodeType="tmRoot"/>
      </p:par>
    </p:tnLst>
  </p:timing>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dirty="0" smtClean="0">
                <a:solidFill>
                  <a:schemeClr val="bg1"/>
                </a:solidFill>
                <a:latin typeface="Arial" pitchFamily="34" charset="0"/>
                <a:cs typeface="Arial" pitchFamily="34" charset="0"/>
              </a:rPr>
              <a:t>Step in, Charlie.  Grandpa Joe, sir.  This is the Great Glass </a:t>
            </a:r>
            <a:r>
              <a:rPr lang="en-US" sz="2800" dirty="0" err="1" smtClean="0">
                <a:solidFill>
                  <a:schemeClr val="bg1"/>
                </a:solidFill>
                <a:latin typeface="Arial" pitchFamily="34" charset="0"/>
                <a:cs typeface="Arial" pitchFamily="34" charset="0"/>
              </a:rPr>
              <a:t>Wonkavator</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Grandpa Joe:</a:t>
            </a:r>
            <a:r>
              <a:rPr lang="en-US" sz="2800" dirty="0" smtClean="0">
                <a:solidFill>
                  <a:schemeClr val="bg1"/>
                </a:solidFill>
                <a:latin typeface="Arial" pitchFamily="34" charset="0"/>
                <a:cs typeface="Arial" pitchFamily="34" charset="0"/>
              </a:rPr>
              <a:t> It's an elevator.</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7526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No, It's a </a:t>
            </a:r>
            <a:r>
              <a:rPr lang="en-US" sz="2800" dirty="0" err="1" smtClean="0">
                <a:solidFill>
                  <a:schemeClr val="bg1"/>
                </a:solidFill>
                <a:latin typeface="Arial" pitchFamily="34" charset="0"/>
                <a:cs typeface="Arial" pitchFamily="34" charset="0"/>
              </a:rPr>
              <a:t>Wonkavator</a:t>
            </a:r>
            <a:r>
              <a:rPr lang="en-US" sz="2800" dirty="0" smtClean="0">
                <a:solidFill>
                  <a:schemeClr val="bg1"/>
                </a:solidFill>
                <a:latin typeface="Arial" pitchFamily="34" charset="0"/>
                <a:cs typeface="Arial" pitchFamily="34" charset="0"/>
              </a:rPr>
              <a:t>.  An elevator can only go up and down, but the </a:t>
            </a:r>
            <a:r>
              <a:rPr lang="en-US" sz="2800" dirty="0" err="1" smtClean="0">
                <a:solidFill>
                  <a:schemeClr val="bg1"/>
                </a:solidFill>
                <a:latin typeface="Arial" pitchFamily="34" charset="0"/>
                <a:cs typeface="Arial" pitchFamily="34" charset="0"/>
              </a:rPr>
              <a:t>Wonkavator</a:t>
            </a:r>
            <a:r>
              <a:rPr lang="en-US" sz="2800" dirty="0" smtClean="0">
                <a:solidFill>
                  <a:schemeClr val="bg1"/>
                </a:solidFill>
                <a:latin typeface="Arial" pitchFamily="34" charset="0"/>
                <a:cs typeface="Arial" pitchFamily="34" charset="0"/>
              </a:rPr>
              <a:t> can go sideways and slantways, </a:t>
            </a:r>
            <a:r>
              <a:rPr lang="en-US" sz="2800" dirty="0" err="1" smtClean="0">
                <a:solidFill>
                  <a:schemeClr val="bg1"/>
                </a:solidFill>
                <a:latin typeface="Arial" pitchFamily="34" charset="0"/>
                <a:cs typeface="Arial" pitchFamily="34" charset="0"/>
              </a:rPr>
              <a:t>longways</a:t>
            </a:r>
            <a:r>
              <a:rPr lang="en-US" sz="2800" dirty="0" smtClean="0">
                <a:solidFill>
                  <a:schemeClr val="bg1"/>
                </a:solidFill>
                <a:latin typeface="Arial" pitchFamily="34" charset="0"/>
                <a:cs typeface="Arial" pitchFamily="34" charset="0"/>
              </a:rPr>
              <a:t> and </a:t>
            </a:r>
            <a:r>
              <a:rPr lang="en-US" sz="2800" dirty="0" err="1" smtClean="0">
                <a:solidFill>
                  <a:schemeClr val="bg1"/>
                </a:solidFill>
                <a:latin typeface="Arial" pitchFamily="34" charset="0"/>
                <a:cs typeface="Arial" pitchFamily="34" charset="0"/>
              </a:rPr>
              <a:t>backways</a:t>
            </a:r>
            <a:r>
              <a:rPr lang="en-US" sz="2800" dirty="0" smtClean="0">
                <a:solidFill>
                  <a:schemeClr val="bg1"/>
                </a:solidFill>
                <a:latin typeface="Arial" pitchFamily="34" charset="0"/>
                <a:cs typeface="Arial" pitchFamily="34" charset="0"/>
              </a:rPr>
              <a:t>.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And </a:t>
            </a:r>
            <a:r>
              <a:rPr lang="en-US" sz="2800" dirty="0" err="1" smtClean="0">
                <a:solidFill>
                  <a:schemeClr val="bg1"/>
                </a:solidFill>
                <a:latin typeface="Arial" pitchFamily="34" charset="0"/>
                <a:cs typeface="Arial" pitchFamily="34" charset="0"/>
              </a:rPr>
              <a:t>frontways</a:t>
            </a:r>
            <a:r>
              <a:rPr lang="en-US" sz="2800" dirty="0" smtClean="0">
                <a:solidFill>
                  <a:schemeClr val="bg1"/>
                </a:solidFill>
                <a:latin typeface="Arial" pitchFamily="34" charset="0"/>
                <a:cs typeface="Arial" pitchFamily="34" charset="0"/>
              </a:rPr>
              <a: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6002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And any other ways that you can think of.   It can take you to any room in the factory.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3962400" y="2895600"/>
            <a:ext cx="3048000" cy="3962400"/>
          </a:xfrm>
        </p:spPr>
        <p:txBody>
          <a:bodyPr/>
          <a:lstStyle/>
          <a:p>
            <a:endParaRPr lang="en-US" dirty="0"/>
          </a:p>
        </p:txBody>
      </p:sp>
    </p:spTree>
  </p:cSld>
  <p:clrMapOvr>
    <a:masterClrMapping/>
  </p:clrMapOvr>
  <p:timing>
    <p:tnLst>
      <p:par>
        <p:cTn id="1" dur="indefinite" restart="never" nodeType="tmRoot"/>
      </p:par>
    </p:tnLst>
  </p:timing>
</p:sld>
</file>

<file path=ppt/slides/slide5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r>
              <a:rPr lang="en-US" sz="2800" dirty="0" smtClean="0">
                <a:solidFill>
                  <a:schemeClr val="bg1"/>
                </a:solidFill>
                <a:latin typeface="Arial" pitchFamily="34" charset="0"/>
                <a:cs typeface="Arial" pitchFamily="34" charset="0"/>
              </a:rPr>
              <a:t>Just press a button and ZING!    Go ahead, Charlie press the button.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r>
              <a:rPr lang="en-US" sz="2800" b="1" dirty="0" smtClean="0">
                <a:solidFill>
                  <a:schemeClr val="bg1"/>
                </a:solidFill>
                <a:latin typeface="Arial" pitchFamily="34" charset="0"/>
                <a:cs typeface="Arial" pitchFamily="34" charset="0"/>
              </a:rPr>
              <a:t>Charlie:</a:t>
            </a:r>
            <a:r>
              <a:rPr lang="en-US" sz="2800" dirty="0" smtClean="0">
                <a:solidFill>
                  <a:schemeClr val="bg1"/>
                </a:solidFill>
                <a:latin typeface="Arial" pitchFamily="34" charset="0"/>
                <a:cs typeface="Arial" pitchFamily="34" charset="0"/>
              </a:rPr>
              <a:t> Me?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Yes, you dummy, press it.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Gloop</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Augustus, I have a special sweet for you.</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err="1" smtClean="0">
                <a:solidFill>
                  <a:schemeClr val="bg1"/>
                </a:solidFill>
                <a:latin typeface="Arial" pitchFamily="34" charset="0"/>
                <a:cs typeface="Arial" pitchFamily="34" charset="0"/>
              </a:rPr>
              <a:t>Wonka</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There it goes.  Hold on tight.  I'm not exactly sure what's going to happen.  Here we go!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THE END</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ENGLISH</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GERMAN</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ARABIC</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ITALIAN</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PORTUGUESE</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TAGALOG</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Augustus:</a:t>
            </a:r>
            <a:r>
              <a:rPr lang="en-US" sz="2800" dirty="0" smtClean="0">
                <a:solidFill>
                  <a:schemeClr val="bg1"/>
                </a:solidFill>
                <a:latin typeface="Arial" pitchFamily="34" charset="0"/>
                <a:cs typeface="Arial" pitchFamily="34" charset="0"/>
              </a:rPr>
              <a:t> A sweet?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BURMESE</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SPANISH</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HINDI</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FRENCH</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STAGE HANDS</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7200" b="1" dirty="0" smtClean="0">
                <a:solidFill>
                  <a:schemeClr val="bg1"/>
                </a:solidFill>
                <a:latin typeface="Arial" pitchFamily="34" charset="0"/>
                <a:cs typeface="Arial" pitchFamily="34" charset="0"/>
              </a:rPr>
              <a:t>STAGE HANDS</a:t>
            </a:r>
            <a:endParaRPr lang="en-US" sz="72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b="1" dirty="0" smtClean="0">
                <a:solidFill>
                  <a:schemeClr val="bg1"/>
                </a:solidFill>
              </a:rPr>
              <a:t>Dumb and Dumber</a:t>
            </a:r>
            <a:endParaRPr lang="en-US" sz="7200" b="1" dirty="0">
              <a:solidFill>
                <a:schemeClr val="bg1"/>
              </a:solidFill>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229600" cy="1143000"/>
          </a:xfrm>
        </p:spPr>
        <p:txBody>
          <a:bodyPr>
            <a:noAutofit/>
          </a:bodyPr>
          <a:lstStyle/>
          <a:p>
            <a:r>
              <a:rPr lang="en-US" sz="6000" b="1" dirty="0" smtClean="0">
                <a:solidFill>
                  <a:schemeClr val="bg1"/>
                </a:solidFill>
                <a:latin typeface="Arial" pitchFamily="34" charset="0"/>
                <a:cs typeface="Arial" pitchFamily="34" charset="0"/>
              </a:rPr>
              <a:t>DIRECTORS</a:t>
            </a:r>
            <a:br>
              <a:rPr lang="en-US" sz="6000" b="1" dirty="0" smtClean="0">
                <a:solidFill>
                  <a:schemeClr val="bg1"/>
                </a:solidFill>
                <a:latin typeface="Arial" pitchFamily="34" charset="0"/>
                <a:cs typeface="Arial" pitchFamily="34" charset="0"/>
              </a:rPr>
            </a:br>
            <a:r>
              <a:rPr lang="en-US" sz="6000" b="1" dirty="0" smtClean="0">
                <a:solidFill>
                  <a:schemeClr val="bg1"/>
                </a:solidFill>
                <a:latin typeface="Arial" pitchFamily="34" charset="0"/>
                <a:cs typeface="Arial" pitchFamily="34" charset="0"/>
              </a:rPr>
              <a:t>CHOREOGRAPHERS</a:t>
            </a:r>
            <a:endParaRPr lang="en-US" sz="60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600200"/>
          </a:xfrm>
        </p:spPr>
        <p:txBody>
          <a:bodyPr>
            <a:noAutofit/>
          </a:bodyPr>
          <a:lstStyle/>
          <a:p>
            <a:r>
              <a:rPr lang="en-US" b="1" dirty="0" smtClean="0">
                <a:solidFill>
                  <a:schemeClr val="bg1"/>
                </a:solidFill>
                <a:latin typeface="Arial" pitchFamily="34" charset="0"/>
                <a:cs typeface="Arial" pitchFamily="34" charset="0"/>
              </a:rPr>
              <a:t>THANKS FOR YOUR SUPPORT!</a:t>
            </a:r>
            <a:endParaRPr lang="en-US"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Autofit/>
          </a:bodyPr>
          <a:lstStyle/>
          <a:p>
            <a:pPr algn="l"/>
            <a:r>
              <a:rPr lang="en-US" sz="2800" b="1" dirty="0" smtClean="0">
                <a:solidFill>
                  <a:schemeClr val="bg1"/>
                </a:solidFill>
                <a:latin typeface="Arial" pitchFamily="34" charset="0"/>
                <a:cs typeface="Arial" pitchFamily="34" charset="0"/>
              </a:rPr>
              <a:t>Augustus:  </a:t>
            </a:r>
            <a:r>
              <a:rPr lang="en-US" sz="2800" dirty="0" smtClean="0">
                <a:solidFill>
                  <a:schemeClr val="bg1"/>
                </a:solidFill>
                <a:latin typeface="Arial" pitchFamily="34" charset="0"/>
                <a:cs typeface="Arial" pitchFamily="34" charset="0"/>
              </a:rPr>
              <a:t>Is this what I think it is?  Mom, are these my favorite Willy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Sweetened Chocolate Covered Dates?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229600" cy="1143000"/>
          </a:xfrm>
        </p:spPr>
        <p:txBody>
          <a:bodyPr>
            <a:normAutofit fontScale="90000"/>
          </a:bodyPr>
          <a:lstStyle/>
          <a:p>
            <a:pPr algn="l"/>
            <a:r>
              <a:rPr lang="en-US" sz="3100" b="1" dirty="0" smtClean="0">
                <a:solidFill>
                  <a:schemeClr val="bg1"/>
                </a:solidFill>
                <a:latin typeface="Arial" pitchFamily="34" charset="0"/>
                <a:cs typeface="Arial" pitchFamily="34" charset="0"/>
              </a:rPr>
              <a:t>Violet</a:t>
            </a:r>
            <a:r>
              <a:rPr lang="en-US" sz="3100" dirty="0" smtClean="0">
                <a:solidFill>
                  <a:schemeClr val="bg1"/>
                </a:solidFill>
                <a:latin typeface="Arial" pitchFamily="34" charset="0"/>
                <a:cs typeface="Arial" pitchFamily="34" charset="0"/>
              </a:rPr>
              <a:t>: You’re right, Camellia … I really don’t know when I became infatuated with chewing gum and camels. It just sort of happened.</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b="1" dirty="0" smtClean="0">
                <a:solidFill>
                  <a:schemeClr val="bg1"/>
                </a:solidFill>
                <a:latin typeface="Arial" pitchFamily="34" charset="0"/>
                <a:cs typeface="Arial" pitchFamily="34" charset="0"/>
              </a:rPr>
              <a:t>: </a:t>
            </a:r>
            <a:r>
              <a:rPr lang="en-US" sz="2800" dirty="0" smtClean="0">
                <a:solidFill>
                  <a:schemeClr val="bg1"/>
                </a:solidFill>
                <a:latin typeface="Arial" pitchFamily="34" charset="0"/>
                <a:cs typeface="Arial" pitchFamily="34" charset="0"/>
              </a:rPr>
              <a:t>Violet, have you started packing yet?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 Weiss: </a:t>
            </a:r>
            <a:r>
              <a:rPr lang="en-US" sz="2800" dirty="0" smtClean="0">
                <a:solidFill>
                  <a:schemeClr val="bg1"/>
                </a:solidFill>
                <a:latin typeface="Arial" pitchFamily="34" charset="0"/>
                <a:cs typeface="Arial" pitchFamily="34" charset="0"/>
              </a:rPr>
              <a:t>Good morning, class.</a:t>
            </a:r>
            <a:r>
              <a:rPr lang="en-US" sz="2800" dirty="0" smtClean="0">
                <a:solidFill>
                  <a:schemeClr val="bg1"/>
                </a:solidFill>
              </a:rPr>
              <a:t/>
            </a:r>
            <a:br>
              <a:rPr lang="en-US" sz="2800" dirty="0" smtClean="0">
                <a:solidFill>
                  <a:schemeClr val="bg1"/>
                </a:solidFill>
              </a:rPr>
            </a:br>
            <a:endParaRPr lang="en-US" sz="2800" dirty="0">
              <a:solidFill>
                <a:schemeClr val="bg1"/>
              </a:solidFill>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No, because I’m not going to live in Saudi Arabia. Why did you try to start a camel business in the U.S.? Why can’t I stay here? This is my life!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dirty="0" smtClean="0">
                <a:solidFill>
                  <a:schemeClr val="bg1"/>
                </a:solidFill>
                <a:latin typeface="Arial" pitchFamily="34" charset="0"/>
                <a:cs typeface="Arial" pitchFamily="34" charset="0"/>
              </a:rPr>
              <a:t>: You know why. Where will you live? Who will take care of you? All of your family is in Saudi Arabia.</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No, Camellia is my family. How will Camellia live in Saudi Arabia with all those deserts?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chemeClr val="bg1"/>
                </a:solidFill>
                <a:latin typeface="Arial" pitchFamily="34" charset="0"/>
                <a:cs typeface="Arial" pitchFamily="34" charset="0"/>
              </a:rPr>
              <a:t>You know that she has delicate feet.  Plus, my camel racing career here will be OVER!! This is SOOO unfair!!</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dirty="0" smtClean="0">
                <a:solidFill>
                  <a:schemeClr val="bg1"/>
                </a:solidFill>
                <a:latin typeface="Arial" pitchFamily="34" charset="0"/>
                <a:cs typeface="Arial" pitchFamily="34" charset="0"/>
              </a:rPr>
              <a:t>: Violet, life is unfair.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But dad, I can try to live off of my camel racing prize money.  I’ll get sponsors!</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dirty="0" smtClean="0">
                <a:solidFill>
                  <a:schemeClr val="bg1"/>
                </a:solidFill>
                <a:latin typeface="Arial" pitchFamily="34" charset="0"/>
                <a:cs typeface="Arial" pitchFamily="34" charset="0"/>
              </a:rPr>
              <a:t>: Who would want to sponsor a camel in the United States?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If mom were alive, she would let me…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Mr. </a:t>
            </a:r>
            <a:r>
              <a:rPr lang="en-US" sz="2800" b="1" dirty="0" err="1" smtClean="0">
                <a:solidFill>
                  <a:schemeClr val="bg1"/>
                </a:solidFill>
                <a:latin typeface="Arial" pitchFamily="34" charset="0"/>
                <a:cs typeface="Arial" pitchFamily="34" charset="0"/>
              </a:rPr>
              <a:t>Beauregarde</a:t>
            </a:r>
            <a:r>
              <a:rPr lang="en-US" sz="2800" b="1" dirty="0" smtClean="0">
                <a:solidFill>
                  <a:schemeClr val="bg1"/>
                </a:solidFill>
                <a:latin typeface="Arial" pitchFamily="34" charset="0"/>
                <a:cs typeface="Arial" pitchFamily="34" charset="0"/>
              </a:rPr>
              <a:t>:</a:t>
            </a:r>
            <a:r>
              <a:rPr lang="en-US" sz="2800" dirty="0" smtClean="0">
                <a:solidFill>
                  <a:schemeClr val="bg1"/>
                </a:solidFill>
                <a:latin typeface="Arial" pitchFamily="34" charset="0"/>
                <a:cs typeface="Arial" pitchFamily="34" charset="0"/>
              </a:rPr>
              <a:t> At least spit out that damn chewing gum when you speak to me.  It’s rude!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pPr algn="l"/>
            <a:r>
              <a:rPr lang="en-US" sz="3100" b="1" dirty="0" smtClean="0">
                <a:solidFill>
                  <a:schemeClr val="bg1"/>
                </a:solidFill>
                <a:latin typeface="Arial" pitchFamily="34" charset="0"/>
                <a:cs typeface="Arial" pitchFamily="34" charset="0"/>
              </a:rPr>
              <a:t>All</a:t>
            </a:r>
            <a:r>
              <a:rPr lang="en-US" sz="3100" dirty="0" smtClean="0">
                <a:solidFill>
                  <a:schemeClr val="bg1"/>
                </a:solidFill>
                <a:latin typeface="Arial" pitchFamily="34" charset="0"/>
                <a:cs typeface="Arial" pitchFamily="34" charset="0"/>
              </a:rPr>
              <a:t>: Good morning, Mr. Weiss!</a:t>
            </a:r>
            <a:br>
              <a:rPr lang="en-US" sz="3100" dirty="0" smtClean="0">
                <a:solidFill>
                  <a:schemeClr val="bg1"/>
                </a:solidFill>
                <a:latin typeface="Arial" pitchFamily="34" charset="0"/>
                <a:cs typeface="Arial" pitchFamily="34" charset="0"/>
              </a:rPr>
            </a:br>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solidFill>
                <a:schemeClr val="bg1"/>
              </a:solidFill>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Camellia, that reminds me.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457200" y="1600200"/>
            <a:ext cx="8229600" cy="4525963"/>
          </a:xfrm>
        </p:spPr>
        <p:txBody>
          <a:bodyPr/>
          <a:lstStyle/>
          <a:p>
            <a:pPr>
              <a:buNone/>
            </a:pPr>
            <a:r>
              <a:rPr lang="en-US" dirty="0" smtClean="0">
                <a:solidFill>
                  <a:schemeClr val="bg1"/>
                </a:solidFill>
              </a:rPr>
              <a:t/>
            </a:r>
            <a:br>
              <a:rPr lang="en-US" dirty="0" smtClean="0">
                <a:solidFill>
                  <a:schemeClr val="bg1"/>
                </a:solidFill>
              </a:rPr>
            </a:br>
            <a:endParaRPr lang="en-US" dirty="0" smtClean="0">
              <a:solidFill>
                <a:schemeClr val="bg1"/>
              </a:solidFill>
            </a:endParaRPr>
          </a:p>
          <a:p>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15240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I have this whole new DATE diet planned out for us and we’ll win for sure. Try these </a:t>
            </a:r>
            <a:r>
              <a:rPr lang="en-US" sz="2800" dirty="0" err="1" smtClean="0">
                <a:solidFill>
                  <a:schemeClr val="bg1"/>
                </a:solidFill>
                <a:latin typeface="Arial" pitchFamily="34" charset="0"/>
                <a:cs typeface="Arial" pitchFamily="34" charset="0"/>
              </a:rPr>
              <a:t>Wonka</a:t>
            </a:r>
            <a:r>
              <a:rPr lang="en-US" sz="2800" dirty="0" smtClean="0">
                <a:solidFill>
                  <a:schemeClr val="bg1"/>
                </a:solidFill>
                <a:latin typeface="Arial" pitchFamily="34" charset="0"/>
                <a:cs typeface="Arial" pitchFamily="34" charset="0"/>
              </a:rPr>
              <a:t> Chocolate Covered Dates. They look mighty good!  </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noAutofit/>
          </a:bodyPr>
          <a:lstStyle/>
          <a:p>
            <a:pPr algn="l"/>
            <a:endParaRPr lang="en-US" sz="2800" dirty="0">
              <a:solidFill>
                <a:schemeClr val="bg1"/>
              </a:solidFill>
              <a:latin typeface="Arial" pitchFamily="34" charset="0"/>
              <a:cs typeface="Arial" pitchFamily="34" charset="0"/>
            </a:endParaRPr>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Violet</a:t>
            </a:r>
            <a:r>
              <a:rPr lang="en-US" sz="2800" dirty="0" smtClean="0">
                <a:solidFill>
                  <a:schemeClr val="bg1"/>
                </a:solidFill>
                <a:latin typeface="Arial" pitchFamily="34" charset="0"/>
                <a:cs typeface="Arial" pitchFamily="34" charset="0"/>
              </a:rPr>
              <a:t>: Look Camellia.  With this, we’re here to STAY!</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s-ES" sz="2800" dirty="0">
                <a:solidFill>
                  <a:schemeClr val="bg1"/>
                </a:solidFill>
                <a:latin typeface="Arial" pitchFamily="34" charset="0"/>
                <a:cs typeface="Arial" pitchFamily="34" charset="0"/>
              </a:rPr>
              <a:t/>
            </a:r>
            <a:br>
              <a:rPr lang="es-ES" sz="2800" dirty="0">
                <a:solidFill>
                  <a:schemeClr val="bg1"/>
                </a:solidFill>
                <a:latin typeface="Arial" pitchFamily="34" charset="0"/>
                <a:cs typeface="Arial" pitchFamily="34" charset="0"/>
              </a:rPr>
            </a:br>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Hmmm, alright so this must be …. Oh, okay and then…</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Robot Voice:</a:t>
            </a:r>
            <a:r>
              <a:rPr lang="en-US" sz="2800" dirty="0" smtClean="0">
                <a:solidFill>
                  <a:schemeClr val="bg1"/>
                </a:solidFill>
                <a:latin typeface="Arial" pitchFamily="34" charset="0"/>
                <a:cs typeface="Arial" pitchFamily="34" charset="0"/>
              </a:rPr>
              <a:t> Mother entering room in 5,4,3,2 …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Michelle: </a:t>
            </a:r>
            <a:r>
              <a:rPr lang="en-US" sz="2800" dirty="0" smtClean="0">
                <a:solidFill>
                  <a:schemeClr val="bg1"/>
                </a:solidFill>
                <a:latin typeface="Arial" pitchFamily="34" charset="0"/>
                <a:cs typeface="Arial" pitchFamily="34" charset="0"/>
              </a:rPr>
              <a:t>Ugh, what does she want now? </a:t>
            </a:r>
            <a:endParaRPr lang="en-US" sz="2800" dirty="0">
              <a:solidFill>
                <a:schemeClr val="bg1"/>
              </a:solidFill>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dirty="0">
                <a:solidFill>
                  <a:schemeClr val="bg1"/>
                </a:solidFill>
                <a:latin typeface="Arial" pitchFamily="34" charset="0"/>
                <a:cs typeface="Arial" pitchFamily="34" charset="0"/>
              </a:rPr>
              <a:t/>
            </a:r>
            <a:br>
              <a:rPr lang="en-US" sz="2800" dirty="0">
                <a:solidFill>
                  <a:schemeClr val="bg1"/>
                </a:solidFill>
                <a:latin typeface="Arial" pitchFamily="34" charset="0"/>
                <a:cs typeface="Arial" pitchFamily="34" charset="0"/>
              </a:rPr>
            </a:br>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Teavee</a:t>
            </a:r>
            <a:r>
              <a:rPr lang="en-US" sz="2800" dirty="0" smtClean="0">
                <a:solidFill>
                  <a:schemeClr val="bg1"/>
                </a:solidFill>
                <a:latin typeface="Arial" pitchFamily="34" charset="0"/>
                <a:cs typeface="Arial" pitchFamily="34" charset="0"/>
              </a:rPr>
              <a:t>: Michelle, didn’t I tell you to clean up your room?  What are you up to now?</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Oh, you know, just saving the world as we know it. Nothing new!</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s-ES" sz="2800" dirty="0">
                <a:solidFill>
                  <a:schemeClr val="bg1"/>
                </a:solidFill>
                <a:latin typeface="Arial" pitchFamily="34" charset="0"/>
                <a:cs typeface="Arial" pitchFamily="34" charset="0"/>
              </a:rPr>
              <a:t/>
            </a:r>
            <a:br>
              <a:rPr lang="es-ES" sz="2800" dirty="0">
                <a:solidFill>
                  <a:schemeClr val="bg1"/>
                </a:solidFill>
                <a:latin typeface="Arial" pitchFamily="34" charset="0"/>
                <a:cs typeface="Arial" pitchFamily="34" charset="0"/>
              </a:rPr>
            </a:br>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02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Mom, I’m trying to prove that those stupid archaeologists misinterpreted the hieroglyphics on the Rosetta Stone.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If you look over here it’s obvious that… Never mind, you wouldn’t even get it.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143000"/>
          </a:xfrm>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Teavee</a:t>
            </a:r>
            <a:r>
              <a:rPr lang="en-US" sz="2800" dirty="0" smtClean="0">
                <a:solidFill>
                  <a:schemeClr val="bg1"/>
                </a:solidFill>
                <a:latin typeface="Arial" pitchFamily="34" charset="0"/>
                <a:cs typeface="Arial" pitchFamily="34" charset="0"/>
              </a:rPr>
              <a:t>: Don’t bother trying to explain.  I came to tell you that you got a letter from Yale University. This is a very prestigious school, you know.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Mom, I’m busy.  Just put it over there with the rest.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Mrs. </a:t>
            </a:r>
            <a:r>
              <a:rPr lang="en-US" sz="2800" b="1" dirty="0" err="1" smtClean="0">
                <a:solidFill>
                  <a:schemeClr val="bg1"/>
                </a:solidFill>
                <a:latin typeface="Arial" pitchFamily="34" charset="0"/>
                <a:cs typeface="Arial" pitchFamily="34" charset="0"/>
              </a:rPr>
              <a:t>Teavee</a:t>
            </a:r>
            <a:r>
              <a:rPr lang="en-US" sz="2800" dirty="0" smtClean="0">
                <a:solidFill>
                  <a:schemeClr val="bg1"/>
                </a:solidFill>
                <a:latin typeface="Arial" pitchFamily="34" charset="0"/>
                <a:cs typeface="Arial" pitchFamily="34" charset="0"/>
              </a:rPr>
              <a:t>: Honey, just open it and read it. That’s all I’m asking.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Mom, I will. Not now. I’m a little busy correcting history, AGAIN!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fontScale="90000"/>
          </a:bodyPr>
          <a:lstStyle/>
          <a:p>
            <a:pPr algn="l"/>
            <a:r>
              <a:rPr lang="en-US" sz="3100" b="1" dirty="0" smtClean="0">
                <a:solidFill>
                  <a:schemeClr val="bg1"/>
                </a:solidFill>
                <a:latin typeface="Arial" pitchFamily="34" charset="0"/>
                <a:cs typeface="Arial" pitchFamily="34" charset="0"/>
              </a:rPr>
              <a:t>Mr. Weiss</a:t>
            </a:r>
            <a:r>
              <a:rPr lang="en-US" sz="3100" dirty="0" smtClean="0">
                <a:solidFill>
                  <a:schemeClr val="bg1"/>
                </a:solidFill>
                <a:latin typeface="Arial" pitchFamily="34" charset="0"/>
                <a:cs typeface="Arial" pitchFamily="34" charset="0"/>
              </a:rPr>
              <a:t>: In preparation for tomorrow's exam, I think we should have a quick review, yes?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1219200"/>
          </a:xfrm>
        </p:spPr>
        <p:txBody>
          <a:bodyPr>
            <a:noAutofit/>
          </a:bodyPr>
          <a:lstStyle/>
          <a:p>
            <a:pPr algn="l"/>
            <a:r>
              <a:rPr lang="en-US" sz="2400" b="1" dirty="0" smtClean="0">
                <a:solidFill>
                  <a:schemeClr val="bg1"/>
                </a:solidFill>
                <a:latin typeface="Arial" pitchFamily="34" charset="0"/>
                <a:cs typeface="Arial" pitchFamily="34" charset="0"/>
              </a:rPr>
              <a:t>Michelle: </a:t>
            </a:r>
            <a:r>
              <a:rPr lang="en-US" sz="2400" i="1" dirty="0" smtClean="0">
                <a:solidFill>
                  <a:schemeClr val="bg1"/>
                </a:solidFill>
                <a:latin typeface="Arial" pitchFamily="34" charset="0"/>
                <a:cs typeface="Arial" pitchFamily="34" charset="0"/>
              </a:rPr>
              <a:t>Dear Ms. Michelle </a:t>
            </a:r>
            <a:r>
              <a:rPr lang="en-US" sz="2400" i="1" dirty="0" err="1" smtClean="0">
                <a:solidFill>
                  <a:schemeClr val="bg1"/>
                </a:solidFill>
                <a:latin typeface="Arial" pitchFamily="34" charset="0"/>
                <a:cs typeface="Arial" pitchFamily="34" charset="0"/>
              </a:rPr>
              <a:t>Teavee</a:t>
            </a:r>
            <a:r>
              <a:rPr lang="en-US" sz="2400" i="1" dirty="0" smtClean="0">
                <a:solidFill>
                  <a:schemeClr val="bg1"/>
                </a:solidFill>
                <a:latin typeface="Arial" pitchFamily="34" charset="0"/>
                <a:cs typeface="Arial" pitchFamily="34" charset="0"/>
              </a:rPr>
              <a:t>, we are pleased to inform you that you have caught our school’s attention. Yale does rank among the highest of universities nationwide.</a:t>
            </a:r>
            <a:endParaRPr lang="en-US" sz="24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533400" y="2332037"/>
            <a:ext cx="8229600" cy="4525963"/>
          </a:xfrm>
        </p:spPr>
        <p:txBody>
          <a:bodyPr/>
          <a:lstStyle/>
          <a:p>
            <a:endParaRPr 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10600" cy="1143000"/>
          </a:xfrm>
        </p:spPr>
        <p:txBody>
          <a:bodyPr>
            <a:noAutofit/>
          </a:bodyPr>
          <a:lstStyle/>
          <a:p>
            <a:pPr algn="l"/>
            <a:r>
              <a:rPr lang="en-US" sz="2400" i="1" dirty="0" smtClean="0">
                <a:solidFill>
                  <a:schemeClr val="bg1"/>
                </a:solidFill>
                <a:latin typeface="Arial" pitchFamily="34" charset="0"/>
                <a:cs typeface="Arial" pitchFamily="34" charset="0"/>
              </a:rPr>
              <a:t>Despite the fact that you are still in secondary school, we are offering you a spot in our prestigious program, free of charge to learn and do all of the research on any subject. </a:t>
            </a:r>
            <a:endParaRPr lang="en-US" sz="2400" i="1"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Why would I go to that second rate school? I already said no when Harvard offered me a spot.</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Now that I’m done with the Rosetta Stone, I think it’s time to work on figuring out the biological secret to why chocolate is so addictive.</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s-ES" sz="2800" dirty="0">
                <a:solidFill>
                  <a:schemeClr val="bg1"/>
                </a:solidFill>
                <a:latin typeface="Arial" pitchFamily="34" charset="0"/>
                <a:cs typeface="Arial" pitchFamily="34" charset="0"/>
              </a:rPr>
              <a:t/>
            </a:r>
            <a:br>
              <a:rPr lang="es-ES" sz="2800" dirty="0">
                <a:solidFill>
                  <a:schemeClr val="bg1"/>
                </a:solidFill>
                <a:latin typeface="Arial" pitchFamily="34" charset="0"/>
                <a:cs typeface="Arial" pitchFamily="34" charset="0"/>
              </a:rPr>
            </a:br>
            <a:r>
              <a:rPr lang="en-US" sz="2800" dirty="0" smtClean="0">
                <a:solidFill>
                  <a:schemeClr val="bg1"/>
                </a:solidFill>
                <a:latin typeface="Arial" pitchFamily="34" charset="0"/>
                <a:cs typeface="Arial" pitchFamily="34" charset="0"/>
              </a:rPr>
              <a:t/>
            </a:r>
            <a:br>
              <a:rPr lang="en-US" sz="2800" dirty="0" smtClean="0">
                <a:solidFill>
                  <a:schemeClr val="bg1"/>
                </a:solidFill>
                <a:latin typeface="Arial" pitchFamily="34" charset="0"/>
                <a:cs typeface="Arial" pitchFamily="34" charset="0"/>
              </a:rPr>
            </a:b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What’s this?  </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smtClean="0">
                <a:solidFill>
                  <a:schemeClr val="bg1"/>
                </a:solidFill>
                <a:latin typeface="Arial" pitchFamily="34" charset="0"/>
                <a:cs typeface="Arial" pitchFamily="34" charset="0"/>
              </a:rPr>
              <a:t>Michelle:</a:t>
            </a:r>
            <a:r>
              <a:rPr lang="en-US" sz="2800" dirty="0" smtClean="0">
                <a:solidFill>
                  <a:schemeClr val="bg1"/>
                </a:solidFill>
                <a:latin typeface="Arial" pitchFamily="34" charset="0"/>
                <a:cs typeface="Arial" pitchFamily="34" charset="0"/>
              </a:rPr>
              <a:t> Oh my goodness, I’ve got the Golden Ticket! This is my chance!</a:t>
            </a:r>
            <a:endParaRPr lang="en-US" sz="28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7604</TotalTime>
  <Words>6182</Words>
  <Application>Microsoft Office PowerPoint</Application>
  <PresentationFormat>On-screen Show (4:3)</PresentationFormat>
  <Paragraphs>441</Paragraphs>
  <Slides>549</Slides>
  <Notes>2</Notes>
  <HiddenSlides>0</HiddenSlides>
  <MMClips>0</MMClips>
  <ScaleCrop>false</ScaleCrop>
  <HeadingPairs>
    <vt:vector size="4" baseType="variant">
      <vt:variant>
        <vt:lpstr>Theme</vt:lpstr>
      </vt:variant>
      <vt:variant>
        <vt:i4>1</vt:i4>
      </vt:variant>
      <vt:variant>
        <vt:lpstr>Slide Titles</vt:lpstr>
      </vt:variant>
      <vt:variant>
        <vt:i4>549</vt:i4>
      </vt:variant>
    </vt:vector>
  </HeadingPairs>
  <TitlesOfParts>
    <vt:vector size="550" baseType="lpstr">
      <vt:lpstr>Office Theme</vt:lpstr>
      <vt:lpstr>Slide 1</vt:lpstr>
      <vt:lpstr>Welcome to Dinner Theater!</vt:lpstr>
      <vt:lpstr>Slide 3</vt:lpstr>
      <vt:lpstr>German</vt:lpstr>
      <vt:lpstr>Slide 5</vt:lpstr>
      <vt:lpstr>Mr. Weiss: Good morning, class. </vt:lpstr>
      <vt:lpstr>All: Good morning, Mr. Weiss!  </vt:lpstr>
      <vt:lpstr>Slide 8</vt:lpstr>
      <vt:lpstr>Mr. Weiss: In preparation for tomorrow's exam, I think we should have a quick review, yes? </vt:lpstr>
      <vt:lpstr>Slide 10</vt:lpstr>
      <vt:lpstr>Mr. Weiss: It's for your own good. Now who can tell me a little about Mozart? Ahhh yes, Charlie?</vt:lpstr>
      <vt:lpstr>Charlie: Oh that's an easy one, Mr. Weiss! Mozart was that guy with the crazy hair ... </vt:lpstr>
      <vt:lpstr>Mr. Weiss: Yes, yes, go on.</vt:lpstr>
      <vt:lpstr>Charlie: … From the 1980's! I saw him on TV with that guy who makes rap music...what's his name ... Um…</vt:lpstr>
      <vt:lpstr>Child 1: Oh! You mean that piano guy! I saw that video too!</vt:lpstr>
      <vt:lpstr>Child 2: I love that video! Mozart is awesome! He made the best music videos.</vt:lpstr>
      <vt:lpstr>Slide 17</vt:lpstr>
      <vt:lpstr>Mr.Weiss: Are you serious?!</vt:lpstr>
      <vt:lpstr>Charlie: See I told you it was an easy question!</vt:lpstr>
      <vt:lpstr> Mr. Weiss: No...No! How can you mix up the greatest musical composer of all time with ... with … FALCO!!!</vt:lpstr>
      <vt:lpstr>Child 1: Ah, yes!! That's their name! Falco! Such a great musical team. </vt:lpstr>
      <vt:lpstr>Slide 22</vt:lpstr>
      <vt:lpstr>Mr. Weiss: Your generation makes me sick. Since you all obviously have no clue about music!  Now open your textbooks to page ... </vt:lpstr>
      <vt:lpstr>Slide 24</vt:lpstr>
      <vt:lpstr>Mr. Weiss: What is the meaning of this?</vt:lpstr>
      <vt:lpstr>Child 3: Willy Wonka just announced that he is giving away tickets to visit his world famous chocolate factory!</vt:lpstr>
      <vt:lpstr>Mr. Weiss: You don’t say? Class dismissed!! </vt:lpstr>
      <vt:lpstr>Slide 28</vt:lpstr>
      <vt:lpstr>Child 3: But there are only 5 available.</vt:lpstr>
      <vt:lpstr>Mr. Weiss: Oh.</vt:lpstr>
      <vt:lpstr>Slide 31</vt:lpstr>
      <vt:lpstr>Child 3: And he put them in 5 different chocolate bars! Anyone could find a ticket if they're lucky!</vt:lpstr>
      <vt:lpstr>Mr. Weiss: Class re-dismissed!! </vt:lpstr>
      <vt:lpstr>Slide 34</vt:lpstr>
      <vt:lpstr>Arabic</vt:lpstr>
      <vt:lpstr>Slide 36</vt:lpstr>
      <vt:lpstr>Augustus: Ugh, when can I eat?  Mom, I’m starving!</vt:lpstr>
      <vt:lpstr>Mrs. Gloop: Augustus Gloop, look at you! You’ve already finished fasting for the month. It’s past sundown and Ramadan will be over in a few minutes. </vt:lpstr>
      <vt:lpstr>Augustus: Yes, Eid begins soon! In a few minutes I can put my hands on some delicious savory meals!</vt:lpstr>
      <vt:lpstr>Slide 40</vt:lpstr>
      <vt:lpstr>Augustus: I could really go for some hamonado or relleno or even some gulaman …</vt:lpstr>
      <vt:lpstr>Slide 42</vt:lpstr>
      <vt:lpstr>Mrs. Gloop: Augustus, close your mouth and stop drooling! The feast will begin soon. We invited all the family, so stop staring at the hummus and pita bread.</vt:lpstr>
      <vt:lpstr>Augustus: Whatever!  </vt:lpstr>
      <vt:lpstr>Slide 45</vt:lpstr>
      <vt:lpstr>Augustus: Look at how much weight I’ve lost from fasting. It’s such a pain to eat a day’s worth of food before sunrise.  Come on, when we can eat?</vt:lpstr>
      <vt:lpstr>Mrs. Gloop: Augustus! Everyone! The countdown begins in 5, 4 …</vt:lpstr>
      <vt:lpstr>Everyone: 3, 2, 1 … Eid Mubarak!</vt:lpstr>
      <vt:lpstr>Augustus: Food!  Yum!  Lamb!  Chicken!  Hummus! Pita Bread!  Samosa!</vt:lpstr>
      <vt:lpstr>Slide 50</vt:lpstr>
      <vt:lpstr>Mrs. Gloop: Augustus! Let everyone else have some! Augustus!</vt:lpstr>
      <vt:lpstr>Slide 52</vt:lpstr>
      <vt:lpstr>Mrs. Gloop: Augustus, I have a special sweet for you.</vt:lpstr>
      <vt:lpstr>Augustus: A sweet? </vt:lpstr>
      <vt:lpstr>Slide 55</vt:lpstr>
      <vt:lpstr>Augustus:  Is this what I think it is?  Mom, are these my favorite Willy Wonka Sweetened Chocolate Covered Dates? </vt:lpstr>
      <vt:lpstr>Slide 57</vt:lpstr>
      <vt:lpstr>Violet: You’re right, Camellia … I really don’t know when I became infatuated with chewing gum and camels. It just sort of happened.</vt:lpstr>
      <vt:lpstr>Mr. Beauregarde: Violet, have you started packing yet? </vt:lpstr>
      <vt:lpstr>Violet:  No, because I’m not going to live in Saudi Arabia. Why did you try to start a camel business in the U.S.? Why can’t I stay here? This is my life! </vt:lpstr>
      <vt:lpstr>Mr. Beauregarde: You know why. Where will you live? Who will take care of you? All of your family is in Saudi Arabia.</vt:lpstr>
      <vt:lpstr>Violet: No, Camellia is my family. How will Camellia live in Saudi Arabia with all those deserts? </vt:lpstr>
      <vt:lpstr>You know that she has delicate feet.  Plus, my camel racing career here will be OVER!! This is SOOO unfair!!</vt:lpstr>
      <vt:lpstr>Mr. Beauregarde: Violet, life is unfair. </vt:lpstr>
      <vt:lpstr>Violet: But dad, I can try to live off of my camel racing prize money.  I’ll get sponsors!</vt:lpstr>
      <vt:lpstr>Mr. Beauregarde: Who would want to sponsor a camel in the United States? </vt:lpstr>
      <vt:lpstr>Violet: If mom were alive, she would let me…  </vt:lpstr>
      <vt:lpstr>Slide 68</vt:lpstr>
      <vt:lpstr>Mr. Beauregarde: At least spit out that damn chewing gum when you speak to me.  It’s rude! </vt:lpstr>
      <vt:lpstr>Slide 70</vt:lpstr>
      <vt:lpstr>Violet: Camellia, that reminds me.  </vt:lpstr>
      <vt:lpstr>Violet: I have this whole new DATE diet planned out for us and we’ll win for sure. Try these Wonka Chocolate Covered Dates. They look mighty good!  </vt:lpstr>
      <vt:lpstr>Slide 73</vt:lpstr>
      <vt:lpstr>Violet: Look Camellia.  With this, we’re here to STAY!</vt:lpstr>
      <vt:lpstr>  </vt:lpstr>
      <vt:lpstr>Michelle: Hmmm, alright so this must be …. Oh, okay and then…</vt:lpstr>
      <vt:lpstr>Robot Voice: Mother entering room in 5,4,3,2 … </vt:lpstr>
      <vt:lpstr>Michelle: Ugh, what does she want now? </vt:lpstr>
      <vt:lpstr>Slide 79</vt:lpstr>
      <vt:lpstr> Mrs. Teavee: Michelle, didn’t I tell you to clean up your room?  What are you up to now? </vt:lpstr>
      <vt:lpstr>Michelle: Oh, you know, just saving the world as we know it. Nothing new!</vt:lpstr>
      <vt:lpstr>  </vt:lpstr>
      <vt:lpstr>Michelle: Mom, I’m trying to prove that those stupid archaeologists misinterpreted the hieroglyphics on the Rosetta Stone.</vt:lpstr>
      <vt:lpstr>Michelle: If you look over here it’s obvious that… Never mind, you wouldn’t even get it.</vt:lpstr>
      <vt:lpstr>Mrs. Teavee: Don’t bother trying to explain.  I came to tell you that you got a letter from Yale University. This is a very prestigious school, you know. </vt:lpstr>
      <vt:lpstr>Michelle: Mom, I’m busy.  Just put it over there with the rest.</vt:lpstr>
      <vt:lpstr>Mrs. Teavee: Honey, just open it and read it. That’s all I’m asking. </vt:lpstr>
      <vt:lpstr>Michelle: Mom, I will. Not now. I’m a little busy correcting history, AGAIN! </vt:lpstr>
      <vt:lpstr>Slide 89</vt:lpstr>
      <vt:lpstr>Michelle: Dear Ms. Michelle Teavee, we are pleased to inform you that you have caught our school’s attention. Yale does rank among the highest of universities nationwide.</vt:lpstr>
      <vt:lpstr>Despite the fact that you are still in secondary school, we are offering you a spot in our prestigious program, free of charge to learn and do all of the research on any subject. </vt:lpstr>
      <vt:lpstr>Slide 92</vt:lpstr>
      <vt:lpstr>Michelle: Why would I go to that second rate school? I already said no when Harvard offered me a spot.</vt:lpstr>
      <vt:lpstr>Slide 94</vt:lpstr>
      <vt:lpstr>Michelle: Now that I’m done with the Rosetta Stone, I think it’s time to work on figuring out the biological secret to why chocolate is so addictive.</vt:lpstr>
      <vt:lpstr>  </vt:lpstr>
      <vt:lpstr>Michelle: What’s this?  </vt:lpstr>
      <vt:lpstr>Michelle: Oh my goodness, I’ve got the Golden Ticket! This is my chance!</vt:lpstr>
      <vt:lpstr>Slide 99</vt:lpstr>
      <vt:lpstr>Mrs. Sultana: I don’t know how well this will work. You know how Veruca is.</vt:lpstr>
      <vt:lpstr>Mr. Sultana: Well sometimes people have to make sacrifices in the name of their family.</vt:lpstr>
      <vt:lpstr>Mrs. Sultana: Oh, look, here she comes…  </vt:lpstr>
      <vt:lpstr>Slide 103</vt:lpstr>
      <vt:lpstr>Mrs. Sultana: Veruca, darling, come sit with us here. </vt:lpstr>
      <vt:lpstr>Veruca:  Why? I want to go to the beach. You force me to leave Morocco, the fashion capital of the world, mind you, and come to this crummy city.</vt:lpstr>
      <vt:lpstr>My time should not be wasted on petty chats with the two of you.</vt:lpstr>
      <vt:lpstr>Slide 107</vt:lpstr>
      <vt:lpstr>Mr. Sultana: Well, that didn’t go so well.</vt:lpstr>
      <vt:lpstr>Mrs. Sultana: I guess we’ll just have to wait until, oh I don’t know, you grow a backbone and act like her father!!! </vt:lpstr>
      <vt:lpstr>Slide 110</vt:lpstr>
      <vt:lpstr>Fabio: Hello? Is anyone here? Mr. Sultana? Mrs. Sultana? </vt:lpstr>
      <vt:lpstr>Fabio: After everything I’m doing for them, they should be here kneeling down and kissing my feet. Veruca Sultana? Anyone? </vt:lpstr>
      <vt:lpstr> </vt:lpstr>
      <vt:lpstr>Veruca: Did someone say my name? Who are you?</vt:lpstr>
      <vt:lpstr>Fabio: Are you kidding me? You don’t know who I am? You came all the way here from Morocco and you don’t know who I am?</vt:lpstr>
      <vt:lpstr>Veruca: If you’ll excuse me, I’m off to the beach, so I’d appreciate it if you get out of my way.</vt:lpstr>
      <vt:lpstr>Fabio: I’m Fabio, your suitor. </vt:lpstr>
      <vt:lpstr> Fabio: Your suitor. Your fiancé. Your soon to be spouse.  </vt:lpstr>
      <vt:lpstr>Veruca: What?!</vt:lpstr>
      <vt:lpstr>Fabio: Trust me.  If it were up to me, I wouldn’t even be here.</vt:lpstr>
      <vt:lpstr>Veruca: You’re my … my … my …</vt:lpstr>
      <vt:lpstr>Fabio: I don’t really want to, but my family agreed to this arranged marriage to raise our social status. And your family desperately needs our money.</vt:lpstr>
      <vt:lpstr>Veruca: What? I am NOT poor! </vt:lpstr>
      <vt:lpstr>Fabio: You have already bled your parents dry.</vt:lpstr>
      <vt:lpstr>Veruca: I can’t give up my lifestyle! How will I survive without my manicurist, masseuse, stylist, and personal chef?</vt:lpstr>
      <vt:lpstr>Fabio: Well, you will still have that if you agree to the marriage. </vt:lpstr>
      <vt:lpstr>  </vt:lpstr>
      <vt:lpstr>Veruca: A present already? What? Wonka chocolate? How low class. Do you want me… do you want your new wife to get fat?</vt:lpstr>
      <vt:lpstr>Fabio: Listen, if you want me and my money, take this.</vt:lpstr>
      <vt:lpstr>Slide 130</vt:lpstr>
      <vt:lpstr>Veruca: The Golden Ticket … ?</vt:lpstr>
      <vt:lpstr>  </vt:lpstr>
      <vt:lpstr>Italian</vt:lpstr>
      <vt:lpstr>Slide 134</vt:lpstr>
      <vt:lpstr> Mom: How was school today Charlie?</vt:lpstr>
      <vt:lpstr>Charlie: It was fine, mom, boring as always.</vt:lpstr>
      <vt:lpstr>Grandpa Joe: Hey Charlie, any luck with the golden ticket?</vt:lpstr>
      <vt:lpstr>Charlie: No such luck, Grandpa Joe. You know our family has no money to spare on chocolate bars! </vt:lpstr>
      <vt:lpstr>Mom: Let’s just listen to the radio and maybe you will feel better.</vt:lpstr>
      <vt:lpstr>Slide 140</vt:lpstr>
      <vt:lpstr>Radio: … and the fifth golden ticket has been found. However, its authenticity has not been verified …</vt:lpstr>
      <vt:lpstr>Slide 142</vt:lpstr>
      <vt:lpstr>Grandpa Joe: I’m sorry, Charlie.</vt:lpstr>
      <vt:lpstr>Charlie: It’s okay Grandpa Joe, honest! I didn’t want the ticket that bad anyway. I better go to my room now. </vt:lpstr>
      <vt:lpstr>Grandpa Joe: Wait, Charlie! Here, I saved this little bit of money for a special occasion… </vt:lpstr>
      <vt:lpstr>Well, I think today counts as one, so why don’t you go buy me a chocolate bar, I could use some right about now. And buy one for yourself also. </vt:lpstr>
      <vt:lpstr>Slide 147</vt:lpstr>
      <vt:lpstr>Charlie: Thanks, Grandpa Joe!</vt:lpstr>
      <vt:lpstr>All: Bye, Charlie.</vt:lpstr>
      <vt:lpstr>Slide 150</vt:lpstr>
      <vt:lpstr>Store Owner: Hello, friendly people!</vt:lpstr>
      <vt:lpstr>Charlie: Can I have two Gooey Chocolate Wonka bars please?</vt:lpstr>
      <vt:lpstr>Store Owner: Sure thing.</vt:lpstr>
      <vt:lpstr>Slide 154</vt:lpstr>
      <vt:lpstr>Store Owner: AHEM!</vt:lpstr>
      <vt:lpstr>Slide 156</vt:lpstr>
      <vt:lpstr>Woman: Take a look, take a look!</vt:lpstr>
      <vt:lpstr>Man: Did you hear that the last ticket was a fraud?!!? </vt:lpstr>
      <vt:lpstr>Woman: So there is one more ticket left!?</vt:lpstr>
      <vt:lpstr>Slide 160</vt:lpstr>
      <vt:lpstr>Store Owner: Hello again!</vt:lpstr>
      <vt:lpstr>Charlie: On second thought, can I have one more candy bar for on the go? </vt:lpstr>
      <vt:lpstr>Store Owner: Certainly! </vt:lpstr>
      <vt:lpstr>Slide 164</vt:lpstr>
      <vt:lpstr>Woman: Did you know that the last ticket was a fraud? </vt:lpstr>
      <vt:lpstr>Store Owner: You mean there is one more ticket left? I wonder who will win the last one…</vt:lpstr>
      <vt:lpstr>Woman: Oh my goodness, that boy has the last golden ticket! I’ll give you anything for it!  What do you want?  A cell phone? A Playstation?</vt:lpstr>
      <vt:lpstr>Store Owner: Run, Charlie, run all the way home and don’t look back! </vt:lpstr>
      <vt:lpstr>Slide 169</vt:lpstr>
      <vt:lpstr>Grandpa Joe: Charlie, are you okay? Why are you running in?</vt:lpstr>
      <vt:lpstr>Charlie: Sorry, grandpa … BUT IT’S THE GOLDEN TICKET!</vt:lpstr>
      <vt:lpstr>Grandpa Joe: Charlie, stop pulling my leg, the last one was found.</vt:lpstr>
      <vt:lpstr>Charlie: No grandpa. It was a fake! The last one is here! In my hand! </vt:lpstr>
      <vt:lpstr>Grandpa: Let me see that. WAHOOOO!</vt:lpstr>
      <vt:lpstr>Mom: Let me take a look.  Meet Wonka at the Chocolate factory at 9 AM sharp … one lucky holder will receive a lifetime supply of chocolate.  Oh my!</vt:lpstr>
      <vt:lpstr>Grandma: We could use the chocolate and open a shop, and sell all of the chocolate and make millions!</vt:lpstr>
      <vt:lpstr>Grandpa: I can get new teeth!</vt:lpstr>
      <vt:lpstr>Grandma: I can get new glasses!</vt:lpstr>
      <vt:lpstr>Everyone: We’re all going be rich! </vt:lpstr>
      <vt:lpstr>Slide 180</vt:lpstr>
      <vt:lpstr>Charlie: You may take one person to accompany you. Grandpa Joe, I want you to come.</vt:lpstr>
      <vt:lpstr>Grandpa Joe: I’d be delighted Charlie, We’ve got the golden ticket!</vt:lpstr>
      <vt:lpstr>Slide 183</vt:lpstr>
      <vt:lpstr>Portuguese</vt:lpstr>
      <vt:lpstr>Slide 185</vt:lpstr>
      <vt:lpstr>Reporter: Well, this is it. The historic day on which Wonka has promised to open his gates, and 5 lucky children will enter for the first time ever …</vt:lpstr>
      <vt:lpstr>All these people have gathered for that magical time when the gates open and we get a chance to see the master of all candies, Mr. Willy Wonka.</vt:lpstr>
      <vt:lpstr>Mr. Beauregarde: Hello everyone, Sam Beauregarde here.  The next time you're in Miles City, Montana, …</vt:lpstr>
      <vt:lpstr>Mr. Beauregarde: … don't forget to visit Beauregarde's Camel Mart for all the cheapest prices on all your camel needs ….</vt:lpstr>
      <vt:lpstr>Violet: Dad stop it, this is my chance to shine.</vt:lpstr>
      <vt:lpstr>Veruca: I want to go in first before anybody else.</vt:lpstr>
      <vt:lpstr>Mr. Sultana: Alright sweetheart.</vt:lpstr>
      <vt:lpstr>Slide 193</vt:lpstr>
      <vt:lpstr>Mrs. Gloop: There’ll be plenty of that later. </vt:lpstr>
      <vt:lpstr>Charlie: Grandpa Joe, I can’t believe it. We’re actually about to go in.</vt:lpstr>
      <vt:lpstr>Grandpa Joe: Not only that, we’re going to see one of the most magical places ever, with the best tour guide for it possible, Mr. Willy Wonka himself!</vt:lpstr>
      <vt:lpstr>Slide 197</vt:lpstr>
      <vt:lpstr>Wonka: Thank you everyone. Now may the five ticket holders please step forward?</vt:lpstr>
      <vt:lpstr>Slide 199</vt:lpstr>
      <vt:lpstr>Mr. Sultana: Alright, everyone step back. Veruca goes in first.</vt:lpstr>
      <vt:lpstr>Wonka: Welcome. I’m glad to see your young faces, and today is going to be extremely exciting. Before I go into details, present your tickets and tell me your name.</vt:lpstr>
      <vt:lpstr>Slide 202</vt:lpstr>
      <vt:lpstr>Veruca: Hi, my name is Veruca Sultana.</vt:lpstr>
      <vt:lpstr>Wonka:  My dear Veruca, what a pleasure. And Mr. Sultana, a pleasure to meet you, sir.  Would you just step over there for a minute?</vt:lpstr>
      <vt:lpstr>Slide 205</vt:lpstr>
      <vt:lpstr>Augustus: Augustus Gloop.</vt:lpstr>
      <vt:lpstr>Wonka: Augustus, nice to see a boy in such fine shape.  And this must be the charming Mrs. Gloop.  Just over there, you two.</vt:lpstr>
      <vt:lpstr>Slide 208</vt:lpstr>
      <vt:lpstr>Violet: Violet Beauregarde.</vt:lpstr>
      <vt:lpstr>Wonka: Darling child, welcome to the factory.</vt:lpstr>
      <vt:lpstr>Violet: What kind of gum you got here? And do you have anything for camels?</vt:lpstr>
      <vt:lpstr>Wonka: My dear sir, what a genuine pleasure.</vt:lpstr>
      <vt:lpstr>Wonka: Only the best kind of gum.  Even the kind made JUST for camels.</vt:lpstr>
      <vt:lpstr>Mr. Beauregarde: Sam Beauregarde here, Mr. Wonka.</vt:lpstr>
      <vt:lpstr>Wonka: My good man it’s a pleasure to meet you</vt:lpstr>
      <vt:lpstr>Slide 216</vt:lpstr>
      <vt:lpstr>Michelle: I'm Michelle Teavee.</vt:lpstr>
      <vt:lpstr>Wonka: Well nice to meet…</vt:lpstr>
      <vt:lpstr>Michelle: It was perfectly obvious that you were faking an injury earlier …</vt:lpstr>
      <vt:lpstr>… If you are going to fake a limp, I suggest that you place more pressure on your tibia, as if you injured your patella. Look here on my iPad.</vt:lpstr>
      <vt:lpstr>Wonka: Wonderful to meet you and Mrs. Teavee, I assume. You have such a creative little one. Please step over there. And what’s your name, little guy?</vt:lpstr>
      <vt:lpstr>Slide 222</vt:lpstr>
      <vt:lpstr>Charlie: Charlie Bucket.</vt:lpstr>
      <vt:lpstr>Wonka: Ah Charlie, I heard all about you over the papers. Congratulations on finding the ticket. And who’s this young man with you?</vt:lpstr>
      <vt:lpstr>Charlie: My grandfather, Grandpa Joe.</vt:lpstr>
      <vt:lpstr>Slide 226</vt:lpstr>
      <vt:lpstr>Wonka: Now that we are all acquainted, are we ready to enter the factory?  Yes?  Good! Then in we go!</vt:lpstr>
      <vt:lpstr>Slide 228</vt:lpstr>
      <vt:lpstr>Tagalog</vt:lpstr>
      <vt:lpstr>Slide 230</vt:lpstr>
      <vt:lpstr>Mrs. Gloop: Oh my goodness! Is that what I think it is in the river?!</vt:lpstr>
      <vt:lpstr>Wonka: No, no, no. You must be mistaken. It's not polluted, it's CHOCOLATE!</vt:lpstr>
      <vt:lpstr>Slide 233</vt:lpstr>
      <vt:lpstr>Grandpa Joe: A chocolate river?! That's the most fascinating thing I've ever seen!</vt:lpstr>
      <vt:lpstr>Wonka: Our method is one of a kind considering we mix our chocolate by waterfall.</vt:lpstr>
      <vt:lpstr>Slide 236</vt:lpstr>
      <vt:lpstr>Charlie: Grandpa! Is it me or am I seeing multiple Snookies?</vt:lpstr>
      <vt:lpstr>Grandpa Joe: Don’t be silly Charlie, of course that’s not her! Besides, she’s probably busy filming “Jersey Shore” which airs next Thursday!!</vt:lpstr>
      <vt:lpstr>Charlie: Grandpa, you actually watch that show?</vt:lpstr>
      <vt:lpstr>Grandpa Joe: Well, I stuck at home all day. Anyway. Concerning these little, little people, I’ve never seen such a face. One of a kind, I can tell you that.</vt:lpstr>
      <vt:lpstr>Mr. Sultana: Me too. They’re rather funny looking. Hmm, what are they doing there anyway?</vt:lpstr>
      <vt:lpstr>Mrs. Gloop: They? Are you insane? It’s impossible! This can't be real.</vt:lpstr>
      <vt:lpstr>Wonka: This is all legit, baby. They are Oompa Loompas!</vt:lpstr>
      <vt:lpstr>Group:  OOMPA LOOMPAS?!</vt:lpstr>
      <vt:lpstr>Wonka: Oh yes, they come straight from Loompaland.</vt:lpstr>
      <vt:lpstr>Mrs. Teavee:  Loompaland? There's no such place. I should know; I am a geography teacher.</vt:lpstr>
      <vt:lpstr>Wonka: Well if you know so much, you would know the conditions of this terrible country. And so, I said, "Come and live with me in peace and safety…</vt:lpstr>
      <vt:lpstr> away from all the Wangdoodles and Hornswogglers and Snozzwangers and rotten Vermicious Knids."</vt:lpstr>
      <vt:lpstr>Mr. Sultana: Vermicious Knids? What kind of nonsense is that? </vt:lpstr>
      <vt:lpstr>Slide 250</vt:lpstr>
      <vt:lpstr>Wonka: Well, they're climbing up their windows, snatching their people up, trying to eat them. So they had to hide their kids, hide their wives, …</vt:lpstr>
      <vt:lpstr>and hide their husbands because they're eating everybody out there. And so I moved the entire population of Oompa Loompas to my factory here.</vt:lpstr>
      <vt:lpstr>Slide 253</vt:lpstr>
      <vt:lpstr>Augustus: Oh yum! This chocolate is so delicious, I could eat this all day!</vt:lpstr>
      <vt:lpstr>Charlie: Grandpa, look at Augustus.</vt:lpstr>
      <vt:lpstr>Grandpa Joe: Don’t worry, the boy won’t finish. I mean, he may have room in that beach ball of a stomach, but consuming THAT much chocolate</vt:lpstr>
      <vt:lpstr>Wonka: Um, Augustus, please don’t do that! This chocolate should never be touched my human hands.</vt:lpstr>
      <vt:lpstr>Slide 258</vt:lpstr>
      <vt:lpstr>Mrs. Gloop: Leave Augustus alone! He’s just a human being!</vt:lpstr>
      <vt:lpstr>Wonka: Oh gosh, please get out! You’re contaminating the whole river!</vt:lpstr>
      <vt:lpstr>Slide 261</vt:lpstr>
      <vt:lpstr>Wonka: My chocolate! My precious chocolate! My goodness!</vt:lpstr>
      <vt:lpstr>Augustus: Help me! Please! I can’t swim!! </vt:lpstr>
      <vt:lpstr>Slide 264</vt:lpstr>
      <vt:lpstr>Veruca: With a body like that, the kid shouldn’t worry about drowning, I can tell you that. </vt:lpstr>
      <vt:lpstr>Michelle: You’re absolutely right. On my iPad here, I can show you the model of his body and how its fat to muscle proportion would decrease…</vt:lpstr>
      <vt:lpstr>his overall density, allowing him to easily float in something as dense as liquid chocolate.</vt:lpstr>
      <vt:lpstr>Mrs. Gloop: Why are you just standing there?! Do something!</vt:lpstr>
      <vt:lpstr>Wonka: Help. Operator. Burglary.</vt:lpstr>
      <vt:lpstr>Grandpa Joe: Charlie, take this!</vt:lpstr>
      <vt:lpstr>Charlie: Hey, fat boy!  Grab onto this lollipop! Hurry! </vt:lpstr>
      <vt:lpstr>Slide 272</vt:lpstr>
      <vt:lpstr>Mr. Sultana: Is it just me or is he drowning?</vt:lpstr>
      <vt:lpstr>Veruca: Thank you, Captain Obvious.</vt:lpstr>
      <vt:lpstr>Mrs. Gloop: What are you doing just standing there? Save him!</vt:lpstr>
      <vt:lpstr>Wonka: Oh it’s just too late… oh well. Let’s proceed into the next attraction, shall we?</vt:lpstr>
      <vt:lpstr>Mrs. Gloop: Too late? What do you mean it’s too late? </vt:lpstr>
      <vt:lpstr>Wonka: Well, there’s no way turning back. The current’s got him now.</vt:lpstr>
      <vt:lpstr>Slide 279</vt:lpstr>
      <vt:lpstr>Mrs. Gloop: The current?! What current? He can’t even swim!</vt:lpstr>
      <vt:lpstr>Veruca: I guess he chose eating contests over sports.</vt:lpstr>
      <vt:lpstr>Wonka: Well there’s no better time to learn. It’s either now or never.</vt:lpstr>
      <vt:lpstr>Augustus: Help! Hellllp! HELLLP!</vt:lpstr>
      <vt:lpstr>Grandpa Joe: His big buttocks are blocking all the chocolate. How will he get out?</vt:lpstr>
      <vt:lpstr>Mr. Sultana: Look! He’s trying to float on the chocolate. C’mon, boy! Suck in your stomach! Suck it in!</vt:lpstr>
      <vt:lpstr>Mrs. Gloop: Yes, darling, reach out your hand to me and try to grab it! </vt:lpstr>
      <vt:lpstr>Slide 287</vt:lpstr>
      <vt:lpstr>Mrs. Gloop: He’s gone! He’ll be floating into an ocean within seconds! Oh my poor baby…</vt:lpstr>
      <vt:lpstr>Wonka: Calm down, woman! He’s not ending up in the ocean!</vt:lpstr>
      <vt:lpstr>Mrs. Gloop: Then where is he going to end up?</vt:lpstr>
      <vt:lpstr>Wonka: That chute leads to the fudge room, which is within the factory, so he’s going nowhere.</vt:lpstr>
      <vt:lpstr>Slide 292</vt:lpstr>
      <vt:lpstr>Wonka: Take Mrs. Gloop down into the fudge room. That’s where his son is. But look sharp! Or her son is bound to get boiled up.</vt:lpstr>
      <vt:lpstr>Mrs. Gloop: I bet you boiled him up already!</vt:lpstr>
      <vt:lpstr>Wonka: No worries dear lady. He’ll be back in no time. Just calm yourself down! Goodbye, Mrs. Gloop! </vt:lpstr>
      <vt:lpstr>Slide 296</vt:lpstr>
      <vt:lpstr>Burmese</vt:lpstr>
      <vt:lpstr>Slide 298</vt:lpstr>
      <vt:lpstr>Willy Wonka: And this would be the bubble gum room. </vt:lpstr>
      <vt:lpstr>Violet: Sugary bubble gum? That’s crossed off my diet list since I’m training for one of the biggest camel races. </vt:lpstr>
      <vt:lpstr>Willy Wonka: I don’t understand how bubble gum is associated with camel racing, little girl.</vt:lpstr>
      <vt:lpstr>Violet: Of course not. I have to train and keep my camel in shape. I’m the top camel racer with Camellia, my camel. Too much sugar is not good … </vt:lpstr>
      <vt:lpstr>… I would know as I’ve been doing this practically my whole life. I have a showcase of trophies, medals, certificates, and plenty of sponsorships.</vt:lpstr>
      <vt:lpstr>Willy Wonka: Moving on. Children, does anyone know how bubble gum is made? </vt:lpstr>
      <vt:lpstr>Violet: What difference does it make? Sugary bubble gum is bad for your health and teeth, which is why I’m staying away. Sugar-free gum is where it’s at. </vt:lpstr>
      <vt:lpstr>Michelle: Well, bubble gum is traditionally made of chicle, a natural latex product, or synthetic rubber known as polyisobutylene.</vt:lpstr>
      <vt:lpstr>Willy Wonka: That is how normal gum is made.  But not Wonka gum.  To tell you the truth, the ingredients for our gum have to be extremely precise…. </vt:lpstr>
      <vt:lpstr>… One false ingredient and it could explode right when it enters your little mouths.  </vt:lpstr>
      <vt:lpstr>Veruca: Isn’t that a little dramatic?</vt:lpstr>
      <vt:lpstr>Charlie: Is that why our parents tell us not to swallow gum?</vt:lpstr>
      <vt:lpstr>Wonka: Exactly, because if you did it would remain inside of you for the next 8 years. </vt:lpstr>
      <vt:lpstr>Veruca: Are you serious? That sounds ridiculous…</vt:lpstr>
      <vt:lpstr>Wonka: Yes, where do you think all of those myths started?</vt:lpstr>
      <vt:lpstr>Michelle: By a crazy person …</vt:lpstr>
      <vt:lpstr>Mrs. Teavee: Michelle. </vt:lpstr>
      <vt:lpstr>Slide 316</vt:lpstr>
      <vt:lpstr>Wonka: One of our newest creations is Extra Pep gum.  It’s actually infused with adrenaline. </vt:lpstr>
      <vt:lpstr>Everyone:  EWWWW</vt:lpstr>
      <vt:lpstr>Violet:  Actually, maybe it will be perfect to give to Camellia for extra energy in a race.</vt:lpstr>
      <vt:lpstr>Wonka: Don’t say anything until you try it. Would anyone want to give it a try? </vt:lpstr>
      <vt:lpstr>Wonka: Well, it was worth a shot....but don’t worry. We’ve actually infused the adrenaline gum with regular flavors like strawberry, mint and cherry. </vt:lpstr>
      <vt:lpstr>Violet: Oh, strawberry.  That’s my favorite flavor.</vt:lpstr>
      <vt:lpstr>Veruca: I thought you couldn’t chew sugary gum.</vt:lpstr>
      <vt:lpstr>Violet: What? I can’t even look at it? </vt:lpstr>
      <vt:lpstr>Slide 325</vt:lpstr>
      <vt:lpstr>Wonka: We have millions of original flavors to mix with the Extra Pep gum … like the coconut noodle gum, inspired by Burmese cuisine …</vt:lpstr>
      <vt:lpstr>It sounds weird, but it’s actually delicious. Our most experimental flavor is blueberry ice cream. It’s SO realistic, that you get brain freeze if you chew too fast! </vt:lpstr>
      <vt:lpstr>Wonka:  Come! Let me show you. </vt:lpstr>
      <vt:lpstr>Slide 329</vt:lpstr>
      <vt:lpstr>Wonka: Now it still needs to be tested more so you can’t try it yet. But take a look at it.</vt:lpstr>
      <vt:lpstr>Charlie: It looks just like regular gum.</vt:lpstr>
      <vt:lpstr>Grandpa Joe: Be careful, Charlie. Listen to Mr. Wonka. </vt:lpstr>
      <vt:lpstr>Wonka: Sometimes you can get the most unexpected of results. </vt:lpstr>
      <vt:lpstr>Violet: If I’m going to give a piece to Camellia, I should try it myself first, just to see if it works.  It can’t hurt to just try one. </vt:lpstr>
      <vt:lpstr>Slide 335</vt:lpstr>
      <vt:lpstr>Wonka:  Please stop. Don’t.</vt:lpstr>
      <vt:lpstr>Michelle: That was very brave of you.  What does it taste like?</vt:lpstr>
      <vt:lpstr>Violet: It tastes incredible. Just like blueberry ice cream! It’s deliciously cold, just like you’re eating ice cream.</vt:lpstr>
      <vt:lpstr>Veruca: Of course it does, you idiot. It’s blueberry ice cream flavor. Was the air in your big head blocking your eardrums?</vt:lpstr>
      <vt:lpstr>Violet: Is it getting chilly in here?</vt:lpstr>
      <vt:lpstr>Wonka: Oh no. </vt:lpstr>
      <vt:lpstr>Mr. Beauregarde: What’s happening?  She’s shivering.  Violet, you’re turning blue!</vt:lpstr>
      <vt:lpstr>Wonka: The adrenaline is making her chew extra fast, which is making the gum extra cold.</vt:lpstr>
      <vt:lpstr>Violet: What do you mean? Look at how big I can blow a bubble! </vt:lpstr>
      <vt:lpstr>Slide 345</vt:lpstr>
      <vt:lpstr>Violet: Uh oh. Uhh ….</vt:lpstr>
      <vt:lpstr>Charlie: What’s wrong?</vt:lpstr>
      <vt:lpstr>Violet: I think it’s stuck.  </vt:lpstr>
      <vt:lpstr>Mr. Beauregarde: Hey, help my daughter!  Do something! </vt:lpstr>
      <vt:lpstr>Violet: Ow! Stop that!  It’s stuck to my tongue!</vt:lpstr>
      <vt:lpstr>Slide 351</vt:lpstr>
      <vt:lpstr>Wonka: Can we get some help in here, please?</vt:lpstr>
      <vt:lpstr>Slide 353</vt:lpstr>
      <vt:lpstr>Willy Wonka: Take Miss Violet to the Mexican Chocolate Room. The spicy chili peppers mixed into the chocolate should thaw her out.</vt:lpstr>
      <vt:lpstr>Slide 355</vt:lpstr>
      <vt:lpstr>Mr. Beauregarde: Stay calm, dear! We’ll get you unstuck soon enough!</vt:lpstr>
      <vt:lpstr>Slide 357</vt:lpstr>
      <vt:lpstr>    Spanish    </vt:lpstr>
      <vt:lpstr>Slide 359</vt:lpstr>
      <vt:lpstr>Charlie: Grandpa, I can’t believe that another kid has disappeared. There are only three of us left now. </vt:lpstr>
      <vt:lpstr>Grandpa Joe: Well, she should have listened to all the warnings. </vt:lpstr>
      <vt:lpstr>Charlie: I hope they’re okay. </vt:lpstr>
      <vt:lpstr>Grandpa Joe: You shouldn’t worry about them. Take care of yourself. This is a competition, remember? </vt:lpstr>
      <vt:lpstr>Slide 364</vt:lpstr>
      <vt:lpstr>Wonka: Come in, come in!</vt:lpstr>
      <vt:lpstr>Slide 366</vt:lpstr>
      <vt:lpstr>Wonka: Welcome to the Juan Valdez room. </vt:lpstr>
      <vt:lpstr>Michelle: Who’s Juan Valdez? </vt:lpstr>
      <vt:lpstr>Wonka: Juan Valdez  produces Colombian coffee and has a donkey named Enrique. </vt:lpstr>
      <vt:lpstr>Michelle: Ah, you mean the FICTIONAL character Juan Valdez, who usually appears in the National Federation of Coffee Growers of Colombia…</vt:lpstr>
      <vt:lpstr>… who has been portrayed by a number of characters since 1969.  See, here’s the Wikipedia entry about him right here.</vt:lpstr>
      <vt:lpstr>Wonka: No, that’s the REAL Juan Valdez and his donkey. He’s been hiding here ever since the government secretly chased him …</vt:lpstr>
      <vt:lpstr>… out for selling national coffee secrets. They covered it up by pretending that he’s a fictional character. </vt:lpstr>
      <vt:lpstr>Veruca: And what’s he doing here?</vt:lpstr>
      <vt:lpstr>Wonka: Well, he’s obviously producing the best coffee candy in the world. These one-of-a-kind hybrid coffee candy beans fall from this specially … </vt:lpstr>
      <vt:lpstr>… developed tree and Juan Valdez checks every coffee bean. And if it’s good he places it on top of the pile, but if it’s bad he throws it into that hole.  </vt:lpstr>
      <vt:lpstr>Wonka: Come take a look.</vt:lpstr>
      <vt:lpstr>Slide 378</vt:lpstr>
      <vt:lpstr>Veruca: Ah!  I have to get some of those special beans for Fabio.  That should make him happy….</vt:lpstr>
      <vt:lpstr>… And I’ll have access to all of his family’s money!  Plus, that donkey is SO adorable!  I have to have them both! Dad, come over here!</vt:lpstr>
      <vt:lpstr>Mr. Sultana: What is it, dear?</vt:lpstr>
      <vt:lpstr>Veruca: We have to get some of those hybrid coffee beans. Plus, I want to buy that donkey!  Go get them for me now! </vt:lpstr>
      <vt:lpstr>Wonka: I’m sorry, lovely Veruca, but these are definitely NOT for sale. Especially the donkey! </vt:lpstr>
      <vt:lpstr>Juan Valdez: Is this girl crazy or what? She wants my donkey? No, no, no! </vt:lpstr>
      <vt:lpstr>Veruca: Daddy! I want that tree and donkey! Get me one!! If you don’t, I’ll throw a tantrum right here! </vt:lpstr>
      <vt:lpstr>Mr. Sultana: No princess, I don’t think that Mr. Wonka or Mr. Valdez would like that you take away….. </vt:lpstr>
      <vt:lpstr>Veruca: I don’t care! </vt:lpstr>
      <vt:lpstr>Slide 388</vt:lpstr>
      <vt:lpstr>Wonka: Oompa Lompas come here and help me distract them with the dance.</vt:lpstr>
      <vt:lpstr>Slide 390</vt:lpstr>
      <vt:lpstr>Veruca: The donkey is mine! </vt:lpstr>
      <vt:lpstr>Veruca: Nooooooooo……..  </vt:lpstr>
      <vt:lpstr>Mr. Sultana: What happened?                  </vt:lpstr>
      <vt:lpstr>Juan Valdez: There goes a spoiled bean. </vt:lpstr>
      <vt:lpstr>Slide 395</vt:lpstr>
      <vt:lpstr>Mr. Sultana: Wait. Willy, what happened to my daughter? Where did she go?! </vt:lpstr>
      <vt:lpstr>Wonka: Well … normally the bad coffee beans fall into a grinder and turned into fertilizer. But I think that it wasn’t working today, … I think.</vt:lpstr>
      <vt:lpstr>Mr. Sultana: No, what do you mean “you think!” What irresponsibility!  </vt:lpstr>
      <vt:lpstr>Mr. Sultana: Verucaaaaaaa…  </vt:lpstr>
      <vt:lpstr>Slide 400</vt:lpstr>
      <vt:lpstr>Wonka: For the rest of you, here is a sample of our fantastic coffee candy… and now lets go to the next room.</vt:lpstr>
      <vt:lpstr>Slide 402</vt:lpstr>
      <vt:lpstr>Hindi</vt:lpstr>
      <vt:lpstr>Wonka: Come in, come in!</vt:lpstr>
      <vt:lpstr>Slide 405</vt:lpstr>
      <vt:lpstr>Michelle: Wow. What is up with all of the high tech equipment in this room? Even I’ve never seen some of this stuff before!</vt:lpstr>
      <vt:lpstr>Slide 407</vt:lpstr>
      <vt:lpstr>Michelle: This … looks like an iPod.  Don’t tell me that that is an iPod?!</vt:lpstr>
      <vt:lpstr>Wonka: This is the tech room. For this project, we’ve partnered with Apple to construct a Wonka Chocolate iPod.  These iPods are edible while playing music.</vt:lpstr>
      <vt:lpstr>Michelle: What?  That’s impossible! How can you make chocolate iPods? How can it have flash memory, digital features, and a click wheel?</vt:lpstr>
      <vt:lpstr>Wonka: It’s a patented secret.  All I can tell you is that it has several layers of nano-particle chocolate. So you can eat and enjoy music with one device!</vt:lpstr>
      <vt:lpstr>Charlie: That sounds wonderful!</vt:lpstr>
      <vt:lpstr>Grandpa Joe: Psst. Charlie, what’s an iPod?</vt:lpstr>
      <vt:lpstr>Michelle: Ew! I would never eat an iPod made of chocolate. How would all of that circuitry even taste?</vt:lpstr>
      <vt:lpstr>Wonka: But that’s not even the real secret of the device.</vt:lpstr>
      <vt:lpstr>Charlie: What do you mean? It seems like it’s a perfect combination!</vt:lpstr>
      <vt:lpstr>Wonka: Well, our critics always complain that our Chocolate Factory has been a key reason behind the obesity epidemic in children today.</vt:lpstr>
      <vt:lpstr>Michelle: I was just starting research on that myself!</vt:lpstr>
      <vt:lpstr>Wonka: So … we’ve created an iPod that forces children to exercise!</vt:lpstr>
      <vt:lpstr>Charlie: What? How?</vt:lpstr>
      <vt:lpstr>Wonka: Through the power of subliminal messages!</vt:lpstr>
      <vt:lpstr>Michelle: What? But research has shown that most of it is only a placebo effect.  There’s no such thing. </vt:lpstr>
      <vt:lpstr>Wonka: Well, we combined the senses of taste and hearing to instruct the iPod users to dance to the music…</vt:lpstr>
      <vt:lpstr>… so people will burn calories while sucking on the chocolate iPod and listening to music.</vt:lpstr>
      <vt:lpstr>Michelle: That is ridiculous!  But whether or not it’s true, I still HAVE to be the first person to get one…</vt:lpstr>
      <vt:lpstr>… All my Twitter followers would be so jealous of me. In fact, I think I’m going to Tweet about this right now! </vt:lpstr>
      <vt:lpstr>Wonka: My dear!  These are extremely sensitive secrets that can’t be leaked yet! Plus, we’re still in the middle of testing for any dangerous side effects.</vt:lpstr>
      <vt:lpstr>Charlie: Did we have to go in this room? </vt:lpstr>
      <vt:lpstr>Michelle: This iPod is going to revolutionize the exercise industry! In fact, it would make my research about the addictive effects of sugar…</vt:lpstr>
      <vt:lpstr>obsolete.  No one would even care anymore since this could solve the obesity epidemic.</vt:lpstr>
      <vt:lpstr>Charlie: It’s too bad Augustus Gloop wasn’t here to try this out!</vt:lpstr>
      <vt:lpstr>Grandpa Joe: I can’t stand her talking anymore! She’s just rambling on and on now about stuff I don’t even understand.</vt:lpstr>
      <vt:lpstr>Mrs. Teavee: Imagine my position. I had to put up with her techno-babble for 12 years. She started talking almost as soon as she was born!</vt:lpstr>
      <vt:lpstr>Wonka: Well, we can move on now to the next room then.</vt:lpstr>
      <vt:lpstr>Grandpa: Maybe if we just ignore her, she will finally stop talking. </vt:lpstr>
      <vt:lpstr>Slide 436</vt:lpstr>
      <vt:lpstr>Michelle: If only I could get my hands on one just to see how it works.</vt:lpstr>
      <vt:lpstr>Slide 438</vt:lpstr>
      <vt:lpstr>Michelle: I have to figure out how this works!  </vt:lpstr>
      <vt:lpstr>Michelle: My body … it’s dancing on its own now!</vt:lpstr>
      <vt:lpstr>Slide 441</vt:lpstr>
      <vt:lpstr>Wonka: Uh oh!  I told you that it was untested.  Oompa Loompas, here we go again! </vt:lpstr>
      <vt:lpstr>Slide 443</vt:lpstr>
      <vt:lpstr>Wonka: Get out! get out!</vt:lpstr>
      <vt:lpstr>Slide 445</vt:lpstr>
      <vt:lpstr>Michelle: The chocolate iPod worked so much better than I expected! But … if I enjoyed just listening to the music, how good is the music WITH the chocolate?</vt:lpstr>
      <vt:lpstr>Slide 447</vt:lpstr>
      <vt:lpstr>Wonka: My dear! You already have us all exhausted now.  And as I said before, this isn’t 100% safe to try it out yet.  </vt:lpstr>
      <vt:lpstr>Slide 449</vt:lpstr>
      <vt:lpstr>Michelle: What’s the worst that can happen? </vt:lpstr>
      <vt:lpstr>Slide 451</vt:lpstr>
      <vt:lpstr>Michelle: The chocolate iPod is delicious!  But oh my god! I can’t stop dancing!</vt:lpstr>
      <vt:lpstr>Slide 453</vt:lpstr>
      <vt:lpstr>Mrs. Teavee: Somebody help her! </vt:lpstr>
      <vt:lpstr>Wonka: Oh dear. I thought that this might happen.  The combination of taste and auditory subliminal messages have permanently stuck her …</vt:lpstr>
      <vt:lpstr>brain into dance mode!  Quickly, bring her to the Nyquil Candy room! We’ll try to put her to sleep. </vt:lpstr>
      <vt:lpstr>Slide 457</vt:lpstr>
      <vt:lpstr>French</vt:lpstr>
      <vt:lpstr>Grandpa Joe: I can’t imagine what horrible room we’re coming into next!</vt:lpstr>
      <vt:lpstr>Charlie: Look, grandpa. What’s this? Wonka … vision … glasses? </vt:lpstr>
      <vt:lpstr>Slide 461</vt:lpstr>
      <vt:lpstr>Grandpa Joe: Be careful, Charlie!</vt:lpstr>
      <vt:lpstr>Charlie: I don’t feel any different.  Wait … </vt:lpstr>
      <vt:lpstr>Slide 464</vt:lpstr>
      <vt:lpstr>Charlie: These chocolate commercials seem so … real. </vt:lpstr>
      <vt:lpstr>Grandpa Joe: What the …?</vt:lpstr>
      <vt:lpstr>Charlie: I don’t know how, but I got food out of the television!</vt:lpstr>
      <vt:lpstr>Grandpa Joe: That’s amazing! But … put it back before something bad happens to you! </vt:lpstr>
      <vt:lpstr>Slide 469</vt:lpstr>
      <vt:lpstr>Charlie: I need to keep one of these to give to mom.  She will never have to worry about the family going hungry again …</vt:lpstr>
      <vt:lpstr>I don’t think Mr. Wonka would mind if I take one since he has so many.</vt:lpstr>
      <vt:lpstr>Slide 472</vt:lpstr>
      <vt:lpstr>Grandpa Joe: Mr. Wonka … Mr. Wonka …?</vt:lpstr>
      <vt:lpstr>Wonka: So much to do, so much to do, Twitter, Facebook and bills … and I must answer that note from the queen. </vt:lpstr>
      <vt:lpstr>Charlie: Mr. Wonka, what's going to happen to the other kids: Augustus, Veruca, Michelle?</vt:lpstr>
      <vt:lpstr>Wonka: Little boy, don’t worry about it. They’ll eventually return to their lives as those naughty, annoying kids …</vt:lpstr>
      <vt:lpstr>… Who knows, maybe you will all actually learn something from this experience.</vt:lpstr>
      <vt:lpstr>Grandpa Joe: Um, so what do we do now, Mr. Wonka?</vt:lpstr>
      <vt:lpstr>Wonka: Oh, oh yes. Sorry about that. Straight up the stairs, make a right, turn a left. Walk straight and turn left again. That takes you outside. Now … goodbye. </vt:lpstr>
      <vt:lpstr>Slide 480</vt:lpstr>
      <vt:lpstr>Charlie: What the heck just happened?</vt:lpstr>
      <vt:lpstr>Grandpa Joe: I don't know, Charlie.  But I'm about to go find out. </vt:lpstr>
      <vt:lpstr>Grandpa Joe: Mr. Wonka?</vt:lpstr>
      <vt:lpstr>Wonka: I’m busy. Please go away.</vt:lpstr>
      <vt:lpstr>Grandpa Joe: I just wanted to know … when does Charlie get the lifetime supply of chocolate?</vt:lpstr>
      <vt:lpstr>Wonka: He doesn't.</vt:lpstr>
      <vt:lpstr>Grandpa Joe: Excuse me? Why not?</vt:lpstr>
      <vt:lpstr>Wonka: Because he broke the rules.</vt:lpstr>
      <vt:lpstr>Grandpa Joe: What rules? He didn’t break any rules, right Charlie? Tell him!</vt:lpstr>
      <vt:lpstr>Charlie: Well, I didn’t mean to … </vt:lpstr>
      <vt:lpstr>Wonka: Wrong, mister!  You are WRONG! You’re a liar! A fraud! Under Section 48W of the Golden Ticket, it states quite clearly that all offers … </vt:lpstr>
      <vt:lpstr>… will become void if any intellectual property is removed from the Chocolate Factory. It's all there, black and white, clear as crystal…</vt:lpstr>
      <vt:lpstr>You stole Wonkavision glasses.  So you get nothing!  You lose!  Good day, sir!</vt:lpstr>
      <vt:lpstr>Grandpa Joe: What?! How could you even dream of killing a little boy’s dreams? You’re a monster. No, no you’re…</vt:lpstr>
      <vt:lpstr>you‘re Kanye West!</vt:lpstr>
      <vt:lpstr>Wonka: I said, “Good Day!” Leave! Get out! </vt:lpstr>
      <vt:lpstr>Grandpa Joe: Come on, Charlie, let's get out of here.  We don’t have to listen to these accusations.</vt:lpstr>
      <vt:lpstr>Charlie: No, Grandpa Joe, he’s right. </vt:lpstr>
      <vt:lpstr>Charlie: I thought I could help Mom find a way to feed the whole family easily. I’m sorry, Mr. Wonka. I had no right to it. </vt:lpstr>
      <vt:lpstr>Slide 500</vt:lpstr>
      <vt:lpstr>Oompa Loompa: Help! Help me! I’m stuck! </vt:lpstr>
      <vt:lpstr>Slide 502</vt:lpstr>
      <vt:lpstr>Oompa Loompa: Thank you, Thank you.</vt:lpstr>
      <vt:lpstr>Charlie: Are you okay?</vt:lpstr>
      <vt:lpstr>Oompa Loompa: I am now. Let me thank you.  I know that you had wanted a pair of Wonkavision glasses.  Here, I’ll sneak you a pair.</vt:lpstr>
      <vt:lpstr>Charlie: No, it’s not right.  I already gave back the other pair because I’m not supposed to have it. But thank you. </vt:lpstr>
      <vt:lpstr>  </vt:lpstr>
      <vt:lpstr>Wonka: Charlie my boy . . . you won!  You did it! You did it!  I knew you would. I just knew you would.  Oh, Charlie, you won! You did it! </vt:lpstr>
      <vt:lpstr>Slide 509</vt:lpstr>
      <vt:lpstr>Wonka: I said, “YOU WON.” Ahem!</vt:lpstr>
      <vt:lpstr>Slide 511</vt:lpstr>
      <vt:lpstr>Wonka: Shoo!</vt:lpstr>
      <vt:lpstr>Slide 513</vt:lpstr>
      <vt:lpstr>Wonka: I had to test you, Charlie.  And you passed the test. You won! You are nothing like …</vt:lpstr>
      <vt:lpstr>those other children, because you actually care more for others than yourself. So now you’ve won!</vt:lpstr>
      <vt:lpstr>Grandpa Joe: Wait, won what?</vt:lpstr>
      <vt:lpstr>Wonka: The jackpot, you idiot, the glorious jackpot.</vt:lpstr>
      <vt:lpstr>Charlie: The lifetime supply of chocolate?</vt:lpstr>
      <vt:lpstr>Wonka: The chocolate, yes, the chocolate, but that's not all.  The whole Chocolate Factory is yours now!</vt:lpstr>
      <vt:lpstr>Charlie: What? Really?</vt:lpstr>
      <vt:lpstr>Wonka: Come on already.  You walk slower than my Great Aunt Shirley. This way please.  We'll take the Wonkavator. …</vt:lpstr>
      <vt:lpstr>Step in, Charlie.  Grandpa Joe, sir.  This is the Great Glass Wonkavator.</vt:lpstr>
      <vt:lpstr>Grandpa Joe: It's an elevator.</vt:lpstr>
      <vt:lpstr>Wonka: No, It's a Wonkavator.  An elevator can only go up and down, but the Wonkavator can go sideways and slantways, longways and backways. </vt:lpstr>
      <vt:lpstr>Charlie: And frontways?</vt:lpstr>
      <vt:lpstr>Wonka: And any other ways that you can think of.   It can take you to any room in the factory.</vt:lpstr>
      <vt:lpstr>Just press a button and ZING!    Go ahead, Charlie press the button.</vt:lpstr>
      <vt:lpstr>Charlie: Me? </vt:lpstr>
      <vt:lpstr>Wonka: Yes, you dummy, press it.</vt:lpstr>
      <vt:lpstr>Slide 530</vt:lpstr>
      <vt:lpstr>Wonka: There it goes.  Hold on tight.  I'm not exactly sure what's going to happen.  Here we go! </vt:lpstr>
      <vt:lpstr>Slide 532</vt:lpstr>
      <vt:lpstr>THE END</vt:lpstr>
      <vt:lpstr>ENGLISH</vt:lpstr>
      <vt:lpstr>GERMAN</vt:lpstr>
      <vt:lpstr>ARABIC</vt:lpstr>
      <vt:lpstr>ITALIAN</vt:lpstr>
      <vt:lpstr>PORTUGUESE</vt:lpstr>
      <vt:lpstr>TAGALOG</vt:lpstr>
      <vt:lpstr>BURMESE</vt:lpstr>
      <vt:lpstr>SPANISH</vt:lpstr>
      <vt:lpstr>HINDI</vt:lpstr>
      <vt:lpstr>FRENCH</vt:lpstr>
      <vt:lpstr>STAGE HANDS</vt:lpstr>
      <vt:lpstr>STAGE HANDS</vt:lpstr>
      <vt:lpstr>Dumb and Dumber</vt:lpstr>
      <vt:lpstr>DIRECTORS CHOREOGRAPHERS</vt:lpstr>
      <vt:lpstr>THANKS FOR YOUR SUPPORT!</vt:lpstr>
      <vt:lpstr>Slide 549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French</dc:title>
  <dc:creator>Yaaseen Aziz Hossen</dc:creator>
  <cp:lastModifiedBy>JeffHsiASUS</cp:lastModifiedBy>
  <cp:revision>179</cp:revision>
  <dcterms:created xsi:type="dcterms:W3CDTF">2010-02-24T17:43:27Z</dcterms:created>
  <dcterms:modified xsi:type="dcterms:W3CDTF">2011-03-17T14:24:02Z</dcterms:modified>
</cp:coreProperties>
</file>